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94" r:id="rId5"/>
    <p:sldId id="277" r:id="rId6"/>
    <p:sldId id="280" r:id="rId7"/>
    <p:sldId id="293" r:id="rId8"/>
    <p:sldId id="302" r:id="rId9"/>
    <p:sldId id="290" r:id="rId10"/>
    <p:sldId id="258" r:id="rId11"/>
    <p:sldId id="284" r:id="rId12"/>
    <p:sldId id="286" r:id="rId13"/>
    <p:sldId id="288" r:id="rId14"/>
    <p:sldId id="265" r:id="rId15"/>
    <p:sldId id="285" r:id="rId16"/>
    <p:sldId id="287" r:id="rId17"/>
    <p:sldId id="289" r:id="rId18"/>
    <p:sldId id="278" r:id="rId19"/>
    <p:sldId id="279" r:id="rId20"/>
    <p:sldId id="298" r:id="rId21"/>
    <p:sldId id="303" r:id="rId22"/>
    <p:sldId id="281" r:id="rId23"/>
    <p:sldId id="282" r:id="rId24"/>
    <p:sldId id="283" r:id="rId25"/>
    <p:sldId id="301" r:id="rId26"/>
    <p:sldId id="299" r:id="rId27"/>
    <p:sldId id="30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185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C83264-4AA0-4596-8D59-F37FF95C3749}" type="doc">
      <dgm:prSet loTypeId="urn:microsoft.com/office/officeart/2005/8/layout/lProcess2" loCatId="relationship" qsTypeId="urn:microsoft.com/office/officeart/2005/8/quickstyle/simple1" qsCatId="simple" csTypeId="urn:microsoft.com/office/officeart/2005/8/colors/colorful2" csCatId="colorful" phldr="1"/>
      <dgm:spPr/>
      <dgm:t>
        <a:bodyPr/>
        <a:lstStyle/>
        <a:p>
          <a:endParaRPr lang="en-AU"/>
        </a:p>
      </dgm:t>
    </dgm:pt>
    <dgm:pt modelId="{63156BEC-A9C5-4347-B27F-47D01FCB5554}">
      <dgm:prSet phldrT="[Text]"/>
      <dgm:spPr/>
      <dgm:t>
        <a:bodyPr/>
        <a:lstStyle/>
        <a:p>
          <a:endParaRPr lang="en-AU" dirty="0"/>
        </a:p>
      </dgm:t>
    </dgm:pt>
    <dgm:pt modelId="{7B3495D5-857E-405F-AAD8-0CD01336B64C}" type="parTrans" cxnId="{698AC44C-A4C0-438C-8622-B462A32859A3}">
      <dgm:prSet/>
      <dgm:spPr/>
      <dgm:t>
        <a:bodyPr/>
        <a:lstStyle/>
        <a:p>
          <a:endParaRPr lang="en-AU"/>
        </a:p>
      </dgm:t>
    </dgm:pt>
    <dgm:pt modelId="{BDED0B7D-36D4-40E4-842F-FE8C3F42E6D8}" type="sibTrans" cxnId="{698AC44C-A4C0-438C-8622-B462A32859A3}">
      <dgm:prSet/>
      <dgm:spPr/>
      <dgm:t>
        <a:bodyPr/>
        <a:lstStyle/>
        <a:p>
          <a:endParaRPr lang="en-AU"/>
        </a:p>
      </dgm:t>
    </dgm:pt>
    <dgm:pt modelId="{872D9D6D-E09E-4991-BFF1-228CF74E72DE}">
      <dgm:prSet phldrT="[Text]"/>
      <dgm:spPr/>
      <dgm:t>
        <a:bodyPr/>
        <a:lstStyle/>
        <a:p>
          <a:r>
            <a:rPr lang="en-IN" dirty="0"/>
            <a:t>Proximity to CBD</a:t>
          </a:r>
          <a:endParaRPr lang="en-AU" dirty="0"/>
        </a:p>
      </dgm:t>
    </dgm:pt>
    <dgm:pt modelId="{42345776-221B-41B7-9DCE-25B7E57ADC81}" type="parTrans" cxnId="{4D0E5818-52E8-4922-AD29-96A4A7FDDB66}">
      <dgm:prSet/>
      <dgm:spPr/>
      <dgm:t>
        <a:bodyPr/>
        <a:lstStyle/>
        <a:p>
          <a:endParaRPr lang="en-AU"/>
        </a:p>
      </dgm:t>
    </dgm:pt>
    <dgm:pt modelId="{81F153FE-0955-4215-875E-E63717543E0B}" type="sibTrans" cxnId="{4D0E5818-52E8-4922-AD29-96A4A7FDDB66}">
      <dgm:prSet/>
      <dgm:spPr/>
      <dgm:t>
        <a:bodyPr/>
        <a:lstStyle/>
        <a:p>
          <a:endParaRPr lang="en-AU"/>
        </a:p>
      </dgm:t>
    </dgm:pt>
    <dgm:pt modelId="{943F953E-990D-4521-94D2-25306E700DA9}">
      <dgm:prSet phldrT="[Text]"/>
      <dgm:spPr/>
      <dgm:t>
        <a:bodyPr/>
        <a:lstStyle/>
        <a:p>
          <a:r>
            <a:rPr lang="en-IN" dirty="0"/>
            <a:t>Proximity to Train Station</a:t>
          </a:r>
          <a:endParaRPr lang="en-AU" dirty="0"/>
        </a:p>
      </dgm:t>
    </dgm:pt>
    <dgm:pt modelId="{0EA4F5FC-DDA8-434B-BD9B-90F3A5199712}" type="parTrans" cxnId="{CA75DD30-0DD1-4D77-A9F5-CE7A03AF97B6}">
      <dgm:prSet/>
      <dgm:spPr/>
      <dgm:t>
        <a:bodyPr/>
        <a:lstStyle/>
        <a:p>
          <a:endParaRPr lang="en-AU"/>
        </a:p>
      </dgm:t>
    </dgm:pt>
    <dgm:pt modelId="{BE714BB3-1C77-4077-87FE-1302550EE666}" type="sibTrans" cxnId="{CA75DD30-0DD1-4D77-A9F5-CE7A03AF97B6}">
      <dgm:prSet/>
      <dgm:spPr/>
      <dgm:t>
        <a:bodyPr/>
        <a:lstStyle/>
        <a:p>
          <a:endParaRPr lang="en-AU"/>
        </a:p>
      </dgm:t>
    </dgm:pt>
    <dgm:pt modelId="{46BAD705-ED96-429B-924A-09A4CC0C95B7}">
      <dgm:prSet phldrT="[Text]"/>
      <dgm:spPr/>
      <dgm:t>
        <a:bodyPr/>
        <a:lstStyle/>
        <a:p>
          <a:r>
            <a:rPr lang="en-IN" dirty="0"/>
            <a:t>Proximity to Schools</a:t>
          </a:r>
          <a:endParaRPr lang="en-AU" dirty="0"/>
        </a:p>
      </dgm:t>
    </dgm:pt>
    <dgm:pt modelId="{5EB8D5D9-8CC7-45FF-8C04-9392477E0DFA}" type="parTrans" cxnId="{D6B241AD-9236-4F92-B148-CA7961DA6D11}">
      <dgm:prSet/>
      <dgm:spPr/>
      <dgm:t>
        <a:bodyPr/>
        <a:lstStyle/>
        <a:p>
          <a:endParaRPr lang="en-AU"/>
        </a:p>
      </dgm:t>
    </dgm:pt>
    <dgm:pt modelId="{5BECC823-4DC4-4A98-88A8-C1F0E87C87AA}" type="sibTrans" cxnId="{D6B241AD-9236-4F92-B148-CA7961DA6D11}">
      <dgm:prSet/>
      <dgm:spPr/>
      <dgm:t>
        <a:bodyPr/>
        <a:lstStyle/>
        <a:p>
          <a:endParaRPr lang="en-AU"/>
        </a:p>
      </dgm:t>
    </dgm:pt>
    <dgm:pt modelId="{29C4B7C3-EFAD-47B5-8FD9-85277601BF74}" type="pres">
      <dgm:prSet presAssocID="{4BC83264-4AA0-4596-8D59-F37FF95C3749}" presName="theList" presStyleCnt="0">
        <dgm:presLayoutVars>
          <dgm:dir/>
          <dgm:animLvl val="lvl"/>
          <dgm:resizeHandles val="exact"/>
        </dgm:presLayoutVars>
      </dgm:prSet>
      <dgm:spPr/>
    </dgm:pt>
    <dgm:pt modelId="{241811A6-12BE-4AED-9885-98655168422B}" type="pres">
      <dgm:prSet presAssocID="{63156BEC-A9C5-4347-B27F-47D01FCB5554}" presName="compNode" presStyleCnt="0"/>
      <dgm:spPr/>
    </dgm:pt>
    <dgm:pt modelId="{636F28E3-34E0-4160-B669-2F6FF0248E30}" type="pres">
      <dgm:prSet presAssocID="{63156BEC-A9C5-4347-B27F-47D01FCB5554}" presName="aNode" presStyleLbl="bgShp" presStyleIdx="0" presStyleCnt="1"/>
      <dgm:spPr/>
    </dgm:pt>
    <dgm:pt modelId="{1A10A545-1A50-4BDB-B2DE-500770FE4D06}" type="pres">
      <dgm:prSet presAssocID="{63156BEC-A9C5-4347-B27F-47D01FCB5554}" presName="textNode" presStyleLbl="bgShp" presStyleIdx="0" presStyleCnt="1"/>
      <dgm:spPr/>
    </dgm:pt>
    <dgm:pt modelId="{42D7AA41-2CE9-46BB-970C-1150D3641CFB}" type="pres">
      <dgm:prSet presAssocID="{63156BEC-A9C5-4347-B27F-47D01FCB5554}" presName="compChildNode" presStyleCnt="0"/>
      <dgm:spPr/>
    </dgm:pt>
    <dgm:pt modelId="{BD90F820-493F-4BAF-99E0-A24CA12DFE12}" type="pres">
      <dgm:prSet presAssocID="{63156BEC-A9C5-4347-B27F-47D01FCB5554}" presName="theInnerList" presStyleCnt="0"/>
      <dgm:spPr/>
    </dgm:pt>
    <dgm:pt modelId="{9ECD2090-6970-482A-AFCF-B6598B3E0281}" type="pres">
      <dgm:prSet presAssocID="{872D9D6D-E09E-4991-BFF1-228CF74E72DE}" presName="childNode" presStyleLbl="node1" presStyleIdx="0" presStyleCnt="3">
        <dgm:presLayoutVars>
          <dgm:bulletEnabled val="1"/>
        </dgm:presLayoutVars>
      </dgm:prSet>
      <dgm:spPr/>
    </dgm:pt>
    <dgm:pt modelId="{CE3B07AD-DEDB-45A1-BFD8-F00E1E549577}" type="pres">
      <dgm:prSet presAssocID="{872D9D6D-E09E-4991-BFF1-228CF74E72DE}" presName="aSpace2" presStyleCnt="0"/>
      <dgm:spPr/>
    </dgm:pt>
    <dgm:pt modelId="{F0238B12-B308-46D0-B9AB-D0F2F186864D}" type="pres">
      <dgm:prSet presAssocID="{943F953E-990D-4521-94D2-25306E700DA9}" presName="childNode" presStyleLbl="node1" presStyleIdx="1" presStyleCnt="3">
        <dgm:presLayoutVars>
          <dgm:bulletEnabled val="1"/>
        </dgm:presLayoutVars>
      </dgm:prSet>
      <dgm:spPr/>
    </dgm:pt>
    <dgm:pt modelId="{67261855-0767-4816-9DDF-456F03B30AFE}" type="pres">
      <dgm:prSet presAssocID="{943F953E-990D-4521-94D2-25306E700DA9}" presName="aSpace2" presStyleCnt="0"/>
      <dgm:spPr/>
    </dgm:pt>
    <dgm:pt modelId="{CFD75D0F-5671-4B13-B736-3F80C448F8F4}" type="pres">
      <dgm:prSet presAssocID="{46BAD705-ED96-429B-924A-09A4CC0C95B7}" presName="childNode" presStyleLbl="node1" presStyleIdx="2" presStyleCnt="3">
        <dgm:presLayoutVars>
          <dgm:bulletEnabled val="1"/>
        </dgm:presLayoutVars>
      </dgm:prSet>
      <dgm:spPr/>
    </dgm:pt>
  </dgm:ptLst>
  <dgm:cxnLst>
    <dgm:cxn modelId="{4D0E5818-52E8-4922-AD29-96A4A7FDDB66}" srcId="{63156BEC-A9C5-4347-B27F-47D01FCB5554}" destId="{872D9D6D-E09E-4991-BFF1-228CF74E72DE}" srcOrd="0" destOrd="0" parTransId="{42345776-221B-41B7-9DCE-25B7E57ADC81}" sibTransId="{81F153FE-0955-4215-875E-E63717543E0B}"/>
    <dgm:cxn modelId="{AE0FC21F-FE34-40DE-A5A4-3338037F2E48}" type="presOf" srcId="{943F953E-990D-4521-94D2-25306E700DA9}" destId="{F0238B12-B308-46D0-B9AB-D0F2F186864D}" srcOrd="0" destOrd="0" presId="urn:microsoft.com/office/officeart/2005/8/layout/lProcess2"/>
    <dgm:cxn modelId="{CA75DD30-0DD1-4D77-A9F5-CE7A03AF97B6}" srcId="{63156BEC-A9C5-4347-B27F-47D01FCB5554}" destId="{943F953E-990D-4521-94D2-25306E700DA9}" srcOrd="1" destOrd="0" parTransId="{0EA4F5FC-DDA8-434B-BD9B-90F3A5199712}" sibTransId="{BE714BB3-1C77-4077-87FE-1302550EE666}"/>
    <dgm:cxn modelId="{698AC44C-A4C0-438C-8622-B462A32859A3}" srcId="{4BC83264-4AA0-4596-8D59-F37FF95C3749}" destId="{63156BEC-A9C5-4347-B27F-47D01FCB5554}" srcOrd="0" destOrd="0" parTransId="{7B3495D5-857E-405F-AAD8-0CD01336B64C}" sibTransId="{BDED0B7D-36D4-40E4-842F-FE8C3F42E6D8}"/>
    <dgm:cxn modelId="{1996A07F-E059-42EA-85A8-07786843A888}" type="presOf" srcId="{872D9D6D-E09E-4991-BFF1-228CF74E72DE}" destId="{9ECD2090-6970-482A-AFCF-B6598B3E0281}" srcOrd="0" destOrd="0" presId="urn:microsoft.com/office/officeart/2005/8/layout/lProcess2"/>
    <dgm:cxn modelId="{85909B8E-2D49-46DE-BD40-01A811081FE0}" type="presOf" srcId="{63156BEC-A9C5-4347-B27F-47D01FCB5554}" destId="{636F28E3-34E0-4160-B669-2F6FF0248E30}" srcOrd="0" destOrd="0" presId="urn:microsoft.com/office/officeart/2005/8/layout/lProcess2"/>
    <dgm:cxn modelId="{9C4277A7-E804-477B-B895-F76CE4C22E54}" type="presOf" srcId="{4BC83264-4AA0-4596-8D59-F37FF95C3749}" destId="{29C4B7C3-EFAD-47B5-8FD9-85277601BF74}" srcOrd="0" destOrd="0" presId="urn:microsoft.com/office/officeart/2005/8/layout/lProcess2"/>
    <dgm:cxn modelId="{D6B241AD-9236-4F92-B148-CA7961DA6D11}" srcId="{63156BEC-A9C5-4347-B27F-47D01FCB5554}" destId="{46BAD705-ED96-429B-924A-09A4CC0C95B7}" srcOrd="2" destOrd="0" parTransId="{5EB8D5D9-8CC7-45FF-8C04-9392477E0DFA}" sibTransId="{5BECC823-4DC4-4A98-88A8-C1F0E87C87AA}"/>
    <dgm:cxn modelId="{FE8D7CCE-92DD-4B9D-9511-944EF8054C54}" type="presOf" srcId="{46BAD705-ED96-429B-924A-09A4CC0C95B7}" destId="{CFD75D0F-5671-4B13-B736-3F80C448F8F4}" srcOrd="0" destOrd="0" presId="urn:microsoft.com/office/officeart/2005/8/layout/lProcess2"/>
    <dgm:cxn modelId="{0165A7D6-167C-4B89-B77C-83727D189040}" type="presOf" srcId="{63156BEC-A9C5-4347-B27F-47D01FCB5554}" destId="{1A10A545-1A50-4BDB-B2DE-500770FE4D06}" srcOrd="1" destOrd="0" presId="urn:microsoft.com/office/officeart/2005/8/layout/lProcess2"/>
    <dgm:cxn modelId="{01FF9B61-61A8-4001-9EDA-7B2EFB6A03DA}" type="presParOf" srcId="{29C4B7C3-EFAD-47B5-8FD9-85277601BF74}" destId="{241811A6-12BE-4AED-9885-98655168422B}" srcOrd="0" destOrd="0" presId="urn:microsoft.com/office/officeart/2005/8/layout/lProcess2"/>
    <dgm:cxn modelId="{6742F87E-CED5-4FF2-899C-FF22904CCDE2}" type="presParOf" srcId="{241811A6-12BE-4AED-9885-98655168422B}" destId="{636F28E3-34E0-4160-B669-2F6FF0248E30}" srcOrd="0" destOrd="0" presId="urn:microsoft.com/office/officeart/2005/8/layout/lProcess2"/>
    <dgm:cxn modelId="{C878078E-8E28-4D67-A824-EE6D1C687E1C}" type="presParOf" srcId="{241811A6-12BE-4AED-9885-98655168422B}" destId="{1A10A545-1A50-4BDB-B2DE-500770FE4D06}" srcOrd="1" destOrd="0" presId="urn:microsoft.com/office/officeart/2005/8/layout/lProcess2"/>
    <dgm:cxn modelId="{E018EF3C-413B-4F0B-B65E-BEA3661C6086}" type="presParOf" srcId="{241811A6-12BE-4AED-9885-98655168422B}" destId="{42D7AA41-2CE9-46BB-970C-1150D3641CFB}" srcOrd="2" destOrd="0" presId="urn:microsoft.com/office/officeart/2005/8/layout/lProcess2"/>
    <dgm:cxn modelId="{4DF66E95-2979-46E5-90C6-E1E0B685B0E2}" type="presParOf" srcId="{42D7AA41-2CE9-46BB-970C-1150D3641CFB}" destId="{BD90F820-493F-4BAF-99E0-A24CA12DFE12}" srcOrd="0" destOrd="0" presId="urn:microsoft.com/office/officeart/2005/8/layout/lProcess2"/>
    <dgm:cxn modelId="{4C470918-15C8-4DEE-8630-B632D33709B3}" type="presParOf" srcId="{BD90F820-493F-4BAF-99E0-A24CA12DFE12}" destId="{9ECD2090-6970-482A-AFCF-B6598B3E0281}" srcOrd="0" destOrd="0" presId="urn:microsoft.com/office/officeart/2005/8/layout/lProcess2"/>
    <dgm:cxn modelId="{C4A74821-B6B8-4033-8F84-682CDE9508F7}" type="presParOf" srcId="{BD90F820-493F-4BAF-99E0-A24CA12DFE12}" destId="{CE3B07AD-DEDB-45A1-BFD8-F00E1E549577}" srcOrd="1" destOrd="0" presId="urn:microsoft.com/office/officeart/2005/8/layout/lProcess2"/>
    <dgm:cxn modelId="{7B3B8F7D-62F0-4DA2-916B-C35A289B9D52}" type="presParOf" srcId="{BD90F820-493F-4BAF-99E0-A24CA12DFE12}" destId="{F0238B12-B308-46D0-B9AB-D0F2F186864D}" srcOrd="2" destOrd="0" presId="urn:microsoft.com/office/officeart/2005/8/layout/lProcess2"/>
    <dgm:cxn modelId="{DB1952FE-5AC9-45EF-9780-61AF131B21BD}" type="presParOf" srcId="{BD90F820-493F-4BAF-99E0-A24CA12DFE12}" destId="{67261855-0767-4816-9DDF-456F03B30AFE}" srcOrd="3" destOrd="0" presId="urn:microsoft.com/office/officeart/2005/8/layout/lProcess2"/>
    <dgm:cxn modelId="{BFCCC73F-B476-4BD8-A718-009F31BE751E}" type="presParOf" srcId="{BD90F820-493F-4BAF-99E0-A24CA12DFE12}" destId="{CFD75D0F-5671-4B13-B736-3F80C448F8F4}"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C83264-4AA0-4596-8D59-F37FF95C3749}" type="doc">
      <dgm:prSet loTypeId="urn:microsoft.com/office/officeart/2005/8/layout/lProcess2" loCatId="relationship" qsTypeId="urn:microsoft.com/office/officeart/2005/8/quickstyle/simple1" qsCatId="simple" csTypeId="urn:microsoft.com/office/officeart/2005/8/colors/colorful2" csCatId="colorful" phldr="1"/>
      <dgm:spPr/>
      <dgm:t>
        <a:bodyPr/>
        <a:lstStyle/>
        <a:p>
          <a:endParaRPr lang="en-AU"/>
        </a:p>
      </dgm:t>
    </dgm:pt>
    <dgm:pt modelId="{63156BEC-A9C5-4347-B27F-47D01FCB5554}">
      <dgm:prSet phldrT="[Text]"/>
      <dgm:spPr/>
      <dgm:t>
        <a:bodyPr/>
        <a:lstStyle/>
        <a:p>
          <a:endParaRPr lang="en-AU" dirty="0"/>
        </a:p>
      </dgm:t>
    </dgm:pt>
    <dgm:pt modelId="{7B3495D5-857E-405F-AAD8-0CD01336B64C}" type="parTrans" cxnId="{698AC44C-A4C0-438C-8622-B462A32859A3}">
      <dgm:prSet/>
      <dgm:spPr/>
      <dgm:t>
        <a:bodyPr/>
        <a:lstStyle/>
        <a:p>
          <a:endParaRPr lang="en-AU"/>
        </a:p>
      </dgm:t>
    </dgm:pt>
    <dgm:pt modelId="{BDED0B7D-36D4-40E4-842F-FE8C3F42E6D8}" type="sibTrans" cxnId="{698AC44C-A4C0-438C-8622-B462A32859A3}">
      <dgm:prSet/>
      <dgm:spPr/>
      <dgm:t>
        <a:bodyPr/>
        <a:lstStyle/>
        <a:p>
          <a:endParaRPr lang="en-AU"/>
        </a:p>
      </dgm:t>
    </dgm:pt>
    <dgm:pt modelId="{872D9D6D-E09E-4991-BFF1-228CF74E72DE}">
      <dgm:prSet phldrT="[Text]"/>
      <dgm:spPr/>
      <dgm:t>
        <a:bodyPr/>
        <a:lstStyle/>
        <a:p>
          <a:r>
            <a:rPr lang="en-IN" dirty="0"/>
            <a:t>Land Area</a:t>
          </a:r>
          <a:endParaRPr lang="en-AU" dirty="0"/>
        </a:p>
      </dgm:t>
    </dgm:pt>
    <dgm:pt modelId="{42345776-221B-41B7-9DCE-25B7E57ADC81}" type="parTrans" cxnId="{4D0E5818-52E8-4922-AD29-96A4A7FDDB66}">
      <dgm:prSet/>
      <dgm:spPr/>
      <dgm:t>
        <a:bodyPr/>
        <a:lstStyle/>
        <a:p>
          <a:endParaRPr lang="en-AU"/>
        </a:p>
      </dgm:t>
    </dgm:pt>
    <dgm:pt modelId="{81F153FE-0955-4215-875E-E63717543E0B}" type="sibTrans" cxnId="{4D0E5818-52E8-4922-AD29-96A4A7FDDB66}">
      <dgm:prSet/>
      <dgm:spPr/>
      <dgm:t>
        <a:bodyPr/>
        <a:lstStyle/>
        <a:p>
          <a:endParaRPr lang="en-AU"/>
        </a:p>
      </dgm:t>
    </dgm:pt>
    <dgm:pt modelId="{943F953E-990D-4521-94D2-25306E700DA9}">
      <dgm:prSet phldrT="[Text]"/>
      <dgm:spPr/>
      <dgm:t>
        <a:bodyPr/>
        <a:lstStyle/>
        <a:p>
          <a:r>
            <a:rPr lang="en-IN" dirty="0"/>
            <a:t>Floor Area</a:t>
          </a:r>
          <a:endParaRPr lang="en-AU" dirty="0"/>
        </a:p>
      </dgm:t>
    </dgm:pt>
    <dgm:pt modelId="{0EA4F5FC-DDA8-434B-BD9B-90F3A5199712}" type="parTrans" cxnId="{CA75DD30-0DD1-4D77-A9F5-CE7A03AF97B6}">
      <dgm:prSet/>
      <dgm:spPr/>
      <dgm:t>
        <a:bodyPr/>
        <a:lstStyle/>
        <a:p>
          <a:endParaRPr lang="en-AU"/>
        </a:p>
      </dgm:t>
    </dgm:pt>
    <dgm:pt modelId="{BE714BB3-1C77-4077-87FE-1302550EE666}" type="sibTrans" cxnId="{CA75DD30-0DD1-4D77-A9F5-CE7A03AF97B6}">
      <dgm:prSet/>
      <dgm:spPr/>
      <dgm:t>
        <a:bodyPr/>
        <a:lstStyle/>
        <a:p>
          <a:endParaRPr lang="en-AU"/>
        </a:p>
      </dgm:t>
    </dgm:pt>
    <dgm:pt modelId="{46BAD705-ED96-429B-924A-09A4CC0C95B7}">
      <dgm:prSet phldrT="[Text]"/>
      <dgm:spPr/>
      <dgm:t>
        <a:bodyPr/>
        <a:lstStyle/>
        <a:p>
          <a:r>
            <a:rPr lang="en-IN" dirty="0" err="1"/>
            <a:t>No:of</a:t>
          </a:r>
          <a:r>
            <a:rPr lang="en-IN" dirty="0"/>
            <a:t> Bedrooms</a:t>
          </a:r>
          <a:endParaRPr lang="en-AU" dirty="0"/>
        </a:p>
      </dgm:t>
    </dgm:pt>
    <dgm:pt modelId="{5EB8D5D9-8CC7-45FF-8C04-9392477E0DFA}" type="parTrans" cxnId="{D6B241AD-9236-4F92-B148-CA7961DA6D11}">
      <dgm:prSet/>
      <dgm:spPr/>
      <dgm:t>
        <a:bodyPr/>
        <a:lstStyle/>
        <a:p>
          <a:endParaRPr lang="en-AU"/>
        </a:p>
      </dgm:t>
    </dgm:pt>
    <dgm:pt modelId="{5BECC823-4DC4-4A98-88A8-C1F0E87C87AA}" type="sibTrans" cxnId="{D6B241AD-9236-4F92-B148-CA7961DA6D11}">
      <dgm:prSet/>
      <dgm:spPr/>
      <dgm:t>
        <a:bodyPr/>
        <a:lstStyle/>
        <a:p>
          <a:endParaRPr lang="en-AU"/>
        </a:p>
      </dgm:t>
    </dgm:pt>
    <dgm:pt modelId="{CE9D5A12-C1DB-45BE-A00D-DB79E084FD4F}">
      <dgm:prSet phldrT="[Text]"/>
      <dgm:spPr/>
      <dgm:t>
        <a:bodyPr/>
        <a:lstStyle/>
        <a:p>
          <a:r>
            <a:rPr lang="en-IN" dirty="0" err="1"/>
            <a:t>No:of</a:t>
          </a:r>
          <a:r>
            <a:rPr lang="en-IN" dirty="0"/>
            <a:t> Bathrooms and Garages</a:t>
          </a:r>
          <a:endParaRPr lang="en-AU" dirty="0"/>
        </a:p>
      </dgm:t>
    </dgm:pt>
    <dgm:pt modelId="{310D7952-B1B6-4F45-BDC1-70CC01B75BD3}" type="parTrans" cxnId="{6BB744EE-9A39-40FD-AB25-BB43D080F0A1}">
      <dgm:prSet/>
      <dgm:spPr/>
      <dgm:t>
        <a:bodyPr/>
        <a:lstStyle/>
        <a:p>
          <a:endParaRPr lang="en-AU"/>
        </a:p>
      </dgm:t>
    </dgm:pt>
    <dgm:pt modelId="{9E7C2742-850F-4001-BC2A-F38C2CD7ED91}" type="sibTrans" cxnId="{6BB744EE-9A39-40FD-AB25-BB43D080F0A1}">
      <dgm:prSet/>
      <dgm:spPr/>
      <dgm:t>
        <a:bodyPr/>
        <a:lstStyle/>
        <a:p>
          <a:endParaRPr lang="en-AU"/>
        </a:p>
      </dgm:t>
    </dgm:pt>
    <dgm:pt modelId="{29C4B7C3-EFAD-47B5-8FD9-85277601BF74}" type="pres">
      <dgm:prSet presAssocID="{4BC83264-4AA0-4596-8D59-F37FF95C3749}" presName="theList" presStyleCnt="0">
        <dgm:presLayoutVars>
          <dgm:dir/>
          <dgm:animLvl val="lvl"/>
          <dgm:resizeHandles val="exact"/>
        </dgm:presLayoutVars>
      </dgm:prSet>
      <dgm:spPr/>
    </dgm:pt>
    <dgm:pt modelId="{241811A6-12BE-4AED-9885-98655168422B}" type="pres">
      <dgm:prSet presAssocID="{63156BEC-A9C5-4347-B27F-47D01FCB5554}" presName="compNode" presStyleCnt="0"/>
      <dgm:spPr/>
    </dgm:pt>
    <dgm:pt modelId="{636F28E3-34E0-4160-B669-2F6FF0248E30}" type="pres">
      <dgm:prSet presAssocID="{63156BEC-A9C5-4347-B27F-47D01FCB5554}" presName="aNode" presStyleLbl="bgShp" presStyleIdx="0" presStyleCnt="1"/>
      <dgm:spPr/>
    </dgm:pt>
    <dgm:pt modelId="{1A10A545-1A50-4BDB-B2DE-500770FE4D06}" type="pres">
      <dgm:prSet presAssocID="{63156BEC-A9C5-4347-B27F-47D01FCB5554}" presName="textNode" presStyleLbl="bgShp" presStyleIdx="0" presStyleCnt="1"/>
      <dgm:spPr/>
    </dgm:pt>
    <dgm:pt modelId="{42D7AA41-2CE9-46BB-970C-1150D3641CFB}" type="pres">
      <dgm:prSet presAssocID="{63156BEC-A9C5-4347-B27F-47D01FCB5554}" presName="compChildNode" presStyleCnt="0"/>
      <dgm:spPr/>
    </dgm:pt>
    <dgm:pt modelId="{BD90F820-493F-4BAF-99E0-A24CA12DFE12}" type="pres">
      <dgm:prSet presAssocID="{63156BEC-A9C5-4347-B27F-47D01FCB5554}" presName="theInnerList" presStyleCnt="0"/>
      <dgm:spPr/>
    </dgm:pt>
    <dgm:pt modelId="{9ECD2090-6970-482A-AFCF-B6598B3E0281}" type="pres">
      <dgm:prSet presAssocID="{872D9D6D-E09E-4991-BFF1-228CF74E72DE}" presName="childNode" presStyleLbl="node1" presStyleIdx="0" presStyleCnt="4">
        <dgm:presLayoutVars>
          <dgm:bulletEnabled val="1"/>
        </dgm:presLayoutVars>
      </dgm:prSet>
      <dgm:spPr/>
    </dgm:pt>
    <dgm:pt modelId="{CE3B07AD-DEDB-45A1-BFD8-F00E1E549577}" type="pres">
      <dgm:prSet presAssocID="{872D9D6D-E09E-4991-BFF1-228CF74E72DE}" presName="aSpace2" presStyleCnt="0"/>
      <dgm:spPr/>
    </dgm:pt>
    <dgm:pt modelId="{F0238B12-B308-46D0-B9AB-D0F2F186864D}" type="pres">
      <dgm:prSet presAssocID="{943F953E-990D-4521-94D2-25306E700DA9}" presName="childNode" presStyleLbl="node1" presStyleIdx="1" presStyleCnt="4">
        <dgm:presLayoutVars>
          <dgm:bulletEnabled val="1"/>
        </dgm:presLayoutVars>
      </dgm:prSet>
      <dgm:spPr/>
    </dgm:pt>
    <dgm:pt modelId="{67261855-0767-4816-9DDF-456F03B30AFE}" type="pres">
      <dgm:prSet presAssocID="{943F953E-990D-4521-94D2-25306E700DA9}" presName="aSpace2" presStyleCnt="0"/>
      <dgm:spPr/>
    </dgm:pt>
    <dgm:pt modelId="{CFD75D0F-5671-4B13-B736-3F80C448F8F4}" type="pres">
      <dgm:prSet presAssocID="{46BAD705-ED96-429B-924A-09A4CC0C95B7}" presName="childNode" presStyleLbl="node1" presStyleIdx="2" presStyleCnt="4">
        <dgm:presLayoutVars>
          <dgm:bulletEnabled val="1"/>
        </dgm:presLayoutVars>
      </dgm:prSet>
      <dgm:spPr/>
    </dgm:pt>
    <dgm:pt modelId="{8CB276E3-4445-41A9-807E-FA1447B97592}" type="pres">
      <dgm:prSet presAssocID="{46BAD705-ED96-429B-924A-09A4CC0C95B7}" presName="aSpace2" presStyleCnt="0"/>
      <dgm:spPr/>
    </dgm:pt>
    <dgm:pt modelId="{CDD23760-A29E-423D-B64D-B8FE2057850D}" type="pres">
      <dgm:prSet presAssocID="{CE9D5A12-C1DB-45BE-A00D-DB79E084FD4F}" presName="childNode" presStyleLbl="node1" presStyleIdx="3" presStyleCnt="4">
        <dgm:presLayoutVars>
          <dgm:bulletEnabled val="1"/>
        </dgm:presLayoutVars>
      </dgm:prSet>
      <dgm:spPr/>
    </dgm:pt>
  </dgm:ptLst>
  <dgm:cxnLst>
    <dgm:cxn modelId="{4D0E5818-52E8-4922-AD29-96A4A7FDDB66}" srcId="{63156BEC-A9C5-4347-B27F-47D01FCB5554}" destId="{872D9D6D-E09E-4991-BFF1-228CF74E72DE}" srcOrd="0" destOrd="0" parTransId="{42345776-221B-41B7-9DCE-25B7E57ADC81}" sibTransId="{81F153FE-0955-4215-875E-E63717543E0B}"/>
    <dgm:cxn modelId="{AE0FC21F-FE34-40DE-A5A4-3338037F2E48}" type="presOf" srcId="{943F953E-990D-4521-94D2-25306E700DA9}" destId="{F0238B12-B308-46D0-B9AB-D0F2F186864D}" srcOrd="0" destOrd="0" presId="urn:microsoft.com/office/officeart/2005/8/layout/lProcess2"/>
    <dgm:cxn modelId="{CA75DD30-0DD1-4D77-A9F5-CE7A03AF97B6}" srcId="{63156BEC-A9C5-4347-B27F-47D01FCB5554}" destId="{943F953E-990D-4521-94D2-25306E700DA9}" srcOrd="1" destOrd="0" parTransId="{0EA4F5FC-DDA8-434B-BD9B-90F3A5199712}" sibTransId="{BE714BB3-1C77-4077-87FE-1302550EE666}"/>
    <dgm:cxn modelId="{698AC44C-A4C0-438C-8622-B462A32859A3}" srcId="{4BC83264-4AA0-4596-8D59-F37FF95C3749}" destId="{63156BEC-A9C5-4347-B27F-47D01FCB5554}" srcOrd="0" destOrd="0" parTransId="{7B3495D5-857E-405F-AAD8-0CD01336B64C}" sibTransId="{BDED0B7D-36D4-40E4-842F-FE8C3F42E6D8}"/>
    <dgm:cxn modelId="{1996A07F-E059-42EA-85A8-07786843A888}" type="presOf" srcId="{872D9D6D-E09E-4991-BFF1-228CF74E72DE}" destId="{9ECD2090-6970-482A-AFCF-B6598B3E0281}" srcOrd="0" destOrd="0" presId="urn:microsoft.com/office/officeart/2005/8/layout/lProcess2"/>
    <dgm:cxn modelId="{85909B8E-2D49-46DE-BD40-01A811081FE0}" type="presOf" srcId="{63156BEC-A9C5-4347-B27F-47D01FCB5554}" destId="{636F28E3-34E0-4160-B669-2F6FF0248E30}" srcOrd="0" destOrd="0" presId="urn:microsoft.com/office/officeart/2005/8/layout/lProcess2"/>
    <dgm:cxn modelId="{9C4277A7-E804-477B-B895-F76CE4C22E54}" type="presOf" srcId="{4BC83264-4AA0-4596-8D59-F37FF95C3749}" destId="{29C4B7C3-EFAD-47B5-8FD9-85277601BF74}" srcOrd="0" destOrd="0" presId="urn:microsoft.com/office/officeart/2005/8/layout/lProcess2"/>
    <dgm:cxn modelId="{D6B241AD-9236-4F92-B148-CA7961DA6D11}" srcId="{63156BEC-A9C5-4347-B27F-47D01FCB5554}" destId="{46BAD705-ED96-429B-924A-09A4CC0C95B7}" srcOrd="2" destOrd="0" parTransId="{5EB8D5D9-8CC7-45FF-8C04-9392477E0DFA}" sibTransId="{5BECC823-4DC4-4A98-88A8-C1F0E87C87AA}"/>
    <dgm:cxn modelId="{26B465B1-C4F8-4461-8B3D-B00AD0B48C13}" type="presOf" srcId="{CE9D5A12-C1DB-45BE-A00D-DB79E084FD4F}" destId="{CDD23760-A29E-423D-B64D-B8FE2057850D}" srcOrd="0" destOrd="0" presId="urn:microsoft.com/office/officeart/2005/8/layout/lProcess2"/>
    <dgm:cxn modelId="{FE8D7CCE-92DD-4B9D-9511-944EF8054C54}" type="presOf" srcId="{46BAD705-ED96-429B-924A-09A4CC0C95B7}" destId="{CFD75D0F-5671-4B13-B736-3F80C448F8F4}" srcOrd="0" destOrd="0" presId="urn:microsoft.com/office/officeart/2005/8/layout/lProcess2"/>
    <dgm:cxn modelId="{0165A7D6-167C-4B89-B77C-83727D189040}" type="presOf" srcId="{63156BEC-A9C5-4347-B27F-47D01FCB5554}" destId="{1A10A545-1A50-4BDB-B2DE-500770FE4D06}" srcOrd="1" destOrd="0" presId="urn:microsoft.com/office/officeart/2005/8/layout/lProcess2"/>
    <dgm:cxn modelId="{6BB744EE-9A39-40FD-AB25-BB43D080F0A1}" srcId="{63156BEC-A9C5-4347-B27F-47D01FCB5554}" destId="{CE9D5A12-C1DB-45BE-A00D-DB79E084FD4F}" srcOrd="3" destOrd="0" parTransId="{310D7952-B1B6-4F45-BDC1-70CC01B75BD3}" sibTransId="{9E7C2742-850F-4001-BC2A-F38C2CD7ED91}"/>
    <dgm:cxn modelId="{01FF9B61-61A8-4001-9EDA-7B2EFB6A03DA}" type="presParOf" srcId="{29C4B7C3-EFAD-47B5-8FD9-85277601BF74}" destId="{241811A6-12BE-4AED-9885-98655168422B}" srcOrd="0" destOrd="0" presId="urn:microsoft.com/office/officeart/2005/8/layout/lProcess2"/>
    <dgm:cxn modelId="{6742F87E-CED5-4FF2-899C-FF22904CCDE2}" type="presParOf" srcId="{241811A6-12BE-4AED-9885-98655168422B}" destId="{636F28E3-34E0-4160-B669-2F6FF0248E30}" srcOrd="0" destOrd="0" presId="urn:microsoft.com/office/officeart/2005/8/layout/lProcess2"/>
    <dgm:cxn modelId="{C878078E-8E28-4D67-A824-EE6D1C687E1C}" type="presParOf" srcId="{241811A6-12BE-4AED-9885-98655168422B}" destId="{1A10A545-1A50-4BDB-B2DE-500770FE4D06}" srcOrd="1" destOrd="0" presId="urn:microsoft.com/office/officeart/2005/8/layout/lProcess2"/>
    <dgm:cxn modelId="{E018EF3C-413B-4F0B-B65E-BEA3661C6086}" type="presParOf" srcId="{241811A6-12BE-4AED-9885-98655168422B}" destId="{42D7AA41-2CE9-46BB-970C-1150D3641CFB}" srcOrd="2" destOrd="0" presId="urn:microsoft.com/office/officeart/2005/8/layout/lProcess2"/>
    <dgm:cxn modelId="{4DF66E95-2979-46E5-90C6-E1E0B685B0E2}" type="presParOf" srcId="{42D7AA41-2CE9-46BB-970C-1150D3641CFB}" destId="{BD90F820-493F-4BAF-99E0-A24CA12DFE12}" srcOrd="0" destOrd="0" presId="urn:microsoft.com/office/officeart/2005/8/layout/lProcess2"/>
    <dgm:cxn modelId="{4C470918-15C8-4DEE-8630-B632D33709B3}" type="presParOf" srcId="{BD90F820-493F-4BAF-99E0-A24CA12DFE12}" destId="{9ECD2090-6970-482A-AFCF-B6598B3E0281}" srcOrd="0" destOrd="0" presId="urn:microsoft.com/office/officeart/2005/8/layout/lProcess2"/>
    <dgm:cxn modelId="{C4A74821-B6B8-4033-8F84-682CDE9508F7}" type="presParOf" srcId="{BD90F820-493F-4BAF-99E0-A24CA12DFE12}" destId="{CE3B07AD-DEDB-45A1-BFD8-F00E1E549577}" srcOrd="1" destOrd="0" presId="urn:microsoft.com/office/officeart/2005/8/layout/lProcess2"/>
    <dgm:cxn modelId="{7B3B8F7D-62F0-4DA2-916B-C35A289B9D52}" type="presParOf" srcId="{BD90F820-493F-4BAF-99E0-A24CA12DFE12}" destId="{F0238B12-B308-46D0-B9AB-D0F2F186864D}" srcOrd="2" destOrd="0" presId="urn:microsoft.com/office/officeart/2005/8/layout/lProcess2"/>
    <dgm:cxn modelId="{DB1952FE-5AC9-45EF-9780-61AF131B21BD}" type="presParOf" srcId="{BD90F820-493F-4BAF-99E0-A24CA12DFE12}" destId="{67261855-0767-4816-9DDF-456F03B30AFE}" srcOrd="3" destOrd="0" presId="urn:microsoft.com/office/officeart/2005/8/layout/lProcess2"/>
    <dgm:cxn modelId="{BFCCC73F-B476-4BD8-A718-009F31BE751E}" type="presParOf" srcId="{BD90F820-493F-4BAF-99E0-A24CA12DFE12}" destId="{CFD75D0F-5671-4B13-B736-3F80C448F8F4}" srcOrd="4" destOrd="0" presId="urn:microsoft.com/office/officeart/2005/8/layout/lProcess2"/>
    <dgm:cxn modelId="{9E0DCC21-6A31-432C-8D43-96332C48205D}" type="presParOf" srcId="{BD90F820-493F-4BAF-99E0-A24CA12DFE12}" destId="{8CB276E3-4445-41A9-807E-FA1447B97592}" srcOrd="5" destOrd="0" presId="urn:microsoft.com/office/officeart/2005/8/layout/lProcess2"/>
    <dgm:cxn modelId="{007322FB-9C70-4855-BF66-7CE537FCAF97}" type="presParOf" srcId="{BD90F820-493F-4BAF-99E0-A24CA12DFE12}" destId="{CDD23760-A29E-423D-B64D-B8FE2057850D}"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F28E3-34E0-4160-B669-2F6FF0248E30}">
      <dsp:nvSpPr>
        <dsp:cNvPr id="0" name=""/>
        <dsp:cNvSpPr/>
      </dsp:nvSpPr>
      <dsp:spPr>
        <a:xfrm>
          <a:off x="0" y="0"/>
          <a:ext cx="7162800" cy="49275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AU" sz="6500" kern="1200" dirty="0"/>
        </a:p>
      </dsp:txBody>
      <dsp:txXfrm>
        <a:off x="0" y="0"/>
        <a:ext cx="7162800" cy="1478280"/>
      </dsp:txXfrm>
    </dsp:sp>
    <dsp:sp modelId="{9ECD2090-6970-482A-AFCF-B6598B3E0281}">
      <dsp:nvSpPr>
        <dsp:cNvPr id="0" name=""/>
        <dsp:cNvSpPr/>
      </dsp:nvSpPr>
      <dsp:spPr>
        <a:xfrm>
          <a:off x="716279" y="1478701"/>
          <a:ext cx="5730240" cy="96807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80010" rIns="106680" bIns="80010" numCol="1" spcCol="1270" anchor="ctr" anchorCtr="0">
          <a:noAutofit/>
        </a:bodyPr>
        <a:lstStyle/>
        <a:p>
          <a:pPr marL="0" lvl="0" indent="0" algn="ctr" defTabSz="1866900">
            <a:lnSpc>
              <a:spcPct val="90000"/>
            </a:lnSpc>
            <a:spcBef>
              <a:spcPct val="0"/>
            </a:spcBef>
            <a:spcAft>
              <a:spcPct val="35000"/>
            </a:spcAft>
            <a:buNone/>
          </a:pPr>
          <a:r>
            <a:rPr lang="en-IN" sz="4200" kern="1200" dirty="0"/>
            <a:t>Proximity to CBD</a:t>
          </a:r>
          <a:endParaRPr lang="en-AU" sz="4200" kern="1200" dirty="0"/>
        </a:p>
      </dsp:txBody>
      <dsp:txXfrm>
        <a:off x="744633" y="1507055"/>
        <a:ext cx="5673532" cy="911368"/>
      </dsp:txXfrm>
    </dsp:sp>
    <dsp:sp modelId="{F0238B12-B308-46D0-B9AB-D0F2F186864D}">
      <dsp:nvSpPr>
        <dsp:cNvPr id="0" name=""/>
        <dsp:cNvSpPr/>
      </dsp:nvSpPr>
      <dsp:spPr>
        <a:xfrm>
          <a:off x="716279" y="2595711"/>
          <a:ext cx="5730240" cy="968076"/>
        </a:xfrm>
        <a:prstGeom prst="roundRect">
          <a:avLst>
            <a:gd name="adj" fmla="val 1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80010" rIns="106680" bIns="80010" numCol="1" spcCol="1270" anchor="ctr" anchorCtr="0">
          <a:noAutofit/>
        </a:bodyPr>
        <a:lstStyle/>
        <a:p>
          <a:pPr marL="0" lvl="0" indent="0" algn="ctr" defTabSz="1866900">
            <a:lnSpc>
              <a:spcPct val="90000"/>
            </a:lnSpc>
            <a:spcBef>
              <a:spcPct val="0"/>
            </a:spcBef>
            <a:spcAft>
              <a:spcPct val="35000"/>
            </a:spcAft>
            <a:buNone/>
          </a:pPr>
          <a:r>
            <a:rPr lang="en-IN" sz="4200" kern="1200" dirty="0"/>
            <a:t>Proximity to Train Station</a:t>
          </a:r>
          <a:endParaRPr lang="en-AU" sz="4200" kern="1200" dirty="0"/>
        </a:p>
      </dsp:txBody>
      <dsp:txXfrm>
        <a:off x="744633" y="2624065"/>
        <a:ext cx="5673532" cy="911368"/>
      </dsp:txXfrm>
    </dsp:sp>
    <dsp:sp modelId="{CFD75D0F-5671-4B13-B736-3F80C448F8F4}">
      <dsp:nvSpPr>
        <dsp:cNvPr id="0" name=""/>
        <dsp:cNvSpPr/>
      </dsp:nvSpPr>
      <dsp:spPr>
        <a:xfrm>
          <a:off x="716279" y="3712722"/>
          <a:ext cx="5730240" cy="968076"/>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80010" rIns="106680" bIns="80010" numCol="1" spcCol="1270" anchor="ctr" anchorCtr="0">
          <a:noAutofit/>
        </a:bodyPr>
        <a:lstStyle/>
        <a:p>
          <a:pPr marL="0" lvl="0" indent="0" algn="ctr" defTabSz="1866900">
            <a:lnSpc>
              <a:spcPct val="90000"/>
            </a:lnSpc>
            <a:spcBef>
              <a:spcPct val="0"/>
            </a:spcBef>
            <a:spcAft>
              <a:spcPct val="35000"/>
            </a:spcAft>
            <a:buNone/>
          </a:pPr>
          <a:r>
            <a:rPr lang="en-IN" sz="4200" kern="1200" dirty="0"/>
            <a:t>Proximity to Schools</a:t>
          </a:r>
          <a:endParaRPr lang="en-AU" sz="4200" kern="1200" dirty="0"/>
        </a:p>
      </dsp:txBody>
      <dsp:txXfrm>
        <a:off x="744633" y="3741076"/>
        <a:ext cx="5673532" cy="9113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F28E3-34E0-4160-B669-2F6FF0248E30}">
      <dsp:nvSpPr>
        <dsp:cNvPr id="0" name=""/>
        <dsp:cNvSpPr/>
      </dsp:nvSpPr>
      <dsp:spPr>
        <a:xfrm>
          <a:off x="0" y="0"/>
          <a:ext cx="7162800" cy="49275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AU" sz="6500" kern="1200" dirty="0"/>
        </a:p>
      </dsp:txBody>
      <dsp:txXfrm>
        <a:off x="0" y="0"/>
        <a:ext cx="7162800" cy="1478280"/>
      </dsp:txXfrm>
    </dsp:sp>
    <dsp:sp modelId="{9ECD2090-6970-482A-AFCF-B6598B3E0281}">
      <dsp:nvSpPr>
        <dsp:cNvPr id="0" name=""/>
        <dsp:cNvSpPr/>
      </dsp:nvSpPr>
      <dsp:spPr>
        <a:xfrm>
          <a:off x="716279" y="1478400"/>
          <a:ext cx="5730240" cy="71784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marL="0" lvl="0" indent="0" algn="ctr" defTabSz="1555750">
            <a:lnSpc>
              <a:spcPct val="90000"/>
            </a:lnSpc>
            <a:spcBef>
              <a:spcPct val="0"/>
            </a:spcBef>
            <a:spcAft>
              <a:spcPct val="35000"/>
            </a:spcAft>
            <a:buNone/>
          </a:pPr>
          <a:r>
            <a:rPr lang="en-IN" sz="3500" kern="1200" dirty="0"/>
            <a:t>Land Area</a:t>
          </a:r>
          <a:endParaRPr lang="en-AU" sz="3500" kern="1200" dirty="0"/>
        </a:p>
      </dsp:txBody>
      <dsp:txXfrm>
        <a:off x="737304" y="1499425"/>
        <a:ext cx="5688190" cy="675796"/>
      </dsp:txXfrm>
    </dsp:sp>
    <dsp:sp modelId="{F0238B12-B308-46D0-B9AB-D0F2F186864D}">
      <dsp:nvSpPr>
        <dsp:cNvPr id="0" name=""/>
        <dsp:cNvSpPr/>
      </dsp:nvSpPr>
      <dsp:spPr>
        <a:xfrm>
          <a:off x="716279" y="2306684"/>
          <a:ext cx="5730240" cy="717846"/>
        </a:xfrm>
        <a:prstGeom prst="roundRect">
          <a:avLst>
            <a:gd name="adj" fmla="val 10000"/>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marL="0" lvl="0" indent="0" algn="ctr" defTabSz="1555750">
            <a:lnSpc>
              <a:spcPct val="90000"/>
            </a:lnSpc>
            <a:spcBef>
              <a:spcPct val="0"/>
            </a:spcBef>
            <a:spcAft>
              <a:spcPct val="35000"/>
            </a:spcAft>
            <a:buNone/>
          </a:pPr>
          <a:r>
            <a:rPr lang="en-IN" sz="3500" kern="1200" dirty="0"/>
            <a:t>Floor Area</a:t>
          </a:r>
          <a:endParaRPr lang="en-AU" sz="3500" kern="1200" dirty="0"/>
        </a:p>
      </dsp:txBody>
      <dsp:txXfrm>
        <a:off x="737304" y="2327709"/>
        <a:ext cx="5688190" cy="675796"/>
      </dsp:txXfrm>
    </dsp:sp>
    <dsp:sp modelId="{CFD75D0F-5671-4B13-B736-3F80C448F8F4}">
      <dsp:nvSpPr>
        <dsp:cNvPr id="0" name=""/>
        <dsp:cNvSpPr/>
      </dsp:nvSpPr>
      <dsp:spPr>
        <a:xfrm>
          <a:off x="716279" y="3134968"/>
          <a:ext cx="5730240" cy="717846"/>
        </a:xfrm>
        <a:prstGeom prst="roundRect">
          <a:avLst>
            <a:gd name="adj" fmla="val 10000"/>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marL="0" lvl="0" indent="0" algn="ctr" defTabSz="1555750">
            <a:lnSpc>
              <a:spcPct val="90000"/>
            </a:lnSpc>
            <a:spcBef>
              <a:spcPct val="0"/>
            </a:spcBef>
            <a:spcAft>
              <a:spcPct val="35000"/>
            </a:spcAft>
            <a:buNone/>
          </a:pPr>
          <a:r>
            <a:rPr lang="en-IN" sz="3500" kern="1200" dirty="0" err="1"/>
            <a:t>No:of</a:t>
          </a:r>
          <a:r>
            <a:rPr lang="en-IN" sz="3500" kern="1200" dirty="0"/>
            <a:t> Bedrooms</a:t>
          </a:r>
          <a:endParaRPr lang="en-AU" sz="3500" kern="1200" dirty="0"/>
        </a:p>
      </dsp:txBody>
      <dsp:txXfrm>
        <a:off x="737304" y="3155993"/>
        <a:ext cx="5688190" cy="675796"/>
      </dsp:txXfrm>
    </dsp:sp>
    <dsp:sp modelId="{CDD23760-A29E-423D-B64D-B8FE2057850D}">
      <dsp:nvSpPr>
        <dsp:cNvPr id="0" name=""/>
        <dsp:cNvSpPr/>
      </dsp:nvSpPr>
      <dsp:spPr>
        <a:xfrm>
          <a:off x="716279" y="3963253"/>
          <a:ext cx="5730240" cy="717846"/>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marL="0" lvl="0" indent="0" algn="ctr" defTabSz="1555750">
            <a:lnSpc>
              <a:spcPct val="90000"/>
            </a:lnSpc>
            <a:spcBef>
              <a:spcPct val="0"/>
            </a:spcBef>
            <a:spcAft>
              <a:spcPct val="35000"/>
            </a:spcAft>
            <a:buNone/>
          </a:pPr>
          <a:r>
            <a:rPr lang="en-IN" sz="3500" kern="1200" dirty="0" err="1"/>
            <a:t>No:of</a:t>
          </a:r>
          <a:r>
            <a:rPr lang="en-IN" sz="3500" kern="1200" dirty="0"/>
            <a:t> Bathrooms and Garages</a:t>
          </a:r>
          <a:endParaRPr lang="en-AU" sz="3500" kern="1200" dirty="0"/>
        </a:p>
      </dsp:txBody>
      <dsp:txXfrm>
        <a:off x="737304" y="3984278"/>
        <a:ext cx="5688190" cy="67579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6/09/2023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6/09/2023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6/09/2023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6/09/2023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99DD17-0B72-4CDE-86E1-9DCD2EF0D90E}" type="datetimeFigureOut">
              <a:rPr lang="en-AU" smtClean="0"/>
              <a:t>6/09/2023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9399DD17-0B72-4CDE-86E1-9DCD2EF0D90E}" type="datetimeFigureOut">
              <a:rPr lang="en-AU" smtClean="0"/>
              <a:t>6/09/2023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9399DD17-0B72-4CDE-86E1-9DCD2EF0D90E}" type="datetimeFigureOut">
              <a:rPr lang="en-AU" smtClean="0"/>
              <a:t>6/09/2023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399DD17-0B72-4CDE-86E1-9DCD2EF0D90E}" type="datetimeFigureOut">
              <a:rPr lang="en-AU" smtClean="0"/>
              <a:t>6/09/2023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99DD17-0B72-4CDE-86E1-9DCD2EF0D90E}" type="datetimeFigureOut">
              <a:rPr lang="en-AU" smtClean="0"/>
              <a:t>6/09/2023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99DD17-0B72-4CDE-86E1-9DCD2EF0D90E}" type="datetimeFigureOut">
              <a:rPr lang="en-AU" smtClean="0"/>
              <a:t>6/09/2023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99DD17-0B72-4CDE-86E1-9DCD2EF0D90E}" type="datetimeFigureOut">
              <a:rPr lang="en-AU" smtClean="0"/>
              <a:t>6/09/2023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99DD17-0B72-4CDE-86E1-9DCD2EF0D90E}" type="datetimeFigureOut">
              <a:rPr lang="en-AU" smtClean="0"/>
              <a:t>6/09/2023</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10DF3-EAF2-4F14-A02B-1C03D14BC51F}"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syuzai/perth-house-prices"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jp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ctrTitle"/>
          </p:nvPr>
        </p:nvSpPr>
        <p:spPr>
          <a:xfrm>
            <a:off x="457200" y="152400"/>
            <a:ext cx="7772400" cy="1470025"/>
          </a:xfrm>
        </p:spPr>
        <p:txBody>
          <a:bodyPr/>
          <a:lstStyle/>
          <a:p>
            <a:r>
              <a:rPr lang="en-AU" dirty="0"/>
              <a:t>Real Estate Sales in Perth </a:t>
            </a:r>
            <a:br>
              <a:rPr lang="en-AU" dirty="0"/>
            </a:br>
            <a:r>
              <a:rPr lang="en-AU" dirty="0"/>
              <a:t>2010 to 2020</a:t>
            </a:r>
          </a:p>
        </p:txBody>
      </p:sp>
      <p:sp>
        <p:nvSpPr>
          <p:cNvPr id="3" name="Subtitle 2"/>
          <p:cNvSpPr>
            <a:spLocks noGrp="1"/>
          </p:cNvSpPr>
          <p:nvPr>
            <p:ph type="subTitle" idx="1"/>
          </p:nvPr>
        </p:nvSpPr>
        <p:spPr>
          <a:xfrm>
            <a:off x="1752600" y="4953000"/>
            <a:ext cx="5105400" cy="1752600"/>
          </a:xfrm>
        </p:spPr>
        <p:txBody>
          <a:bodyPr/>
          <a:lstStyle/>
          <a:p>
            <a:r>
              <a:rPr lang="en-AU" dirty="0">
                <a:solidFill>
                  <a:schemeClr val="tx1"/>
                </a:solidFill>
              </a:rPr>
              <a:t>Analysis completed by </a:t>
            </a:r>
          </a:p>
          <a:p>
            <a:r>
              <a:rPr lang="en-AU" dirty="0" err="1">
                <a:solidFill>
                  <a:schemeClr val="tx1"/>
                </a:solidFill>
              </a:rPr>
              <a:t>Athira</a:t>
            </a:r>
            <a:r>
              <a:rPr lang="en-AU" dirty="0">
                <a:solidFill>
                  <a:schemeClr val="tx1"/>
                </a:solidFill>
              </a:rPr>
              <a:t> </a:t>
            </a:r>
            <a:r>
              <a:rPr lang="en-AU" dirty="0" err="1">
                <a:solidFill>
                  <a:schemeClr val="tx1"/>
                </a:solidFill>
              </a:rPr>
              <a:t>Reji</a:t>
            </a:r>
            <a:r>
              <a:rPr lang="en-AU" dirty="0">
                <a:solidFill>
                  <a:schemeClr val="tx1"/>
                </a:solidFill>
              </a:rPr>
              <a:t>, </a:t>
            </a:r>
            <a:r>
              <a:rPr lang="en-AU" dirty="0" err="1">
                <a:solidFill>
                  <a:schemeClr val="tx1"/>
                </a:solidFill>
              </a:rPr>
              <a:t>Zonia</a:t>
            </a:r>
            <a:r>
              <a:rPr lang="en-AU" dirty="0">
                <a:solidFill>
                  <a:schemeClr val="tx1"/>
                </a:solidFill>
              </a:rPr>
              <a:t> </a:t>
            </a:r>
            <a:r>
              <a:rPr lang="en-AU" dirty="0" err="1">
                <a:solidFill>
                  <a:schemeClr val="tx1"/>
                </a:solidFill>
              </a:rPr>
              <a:t>Quiroga</a:t>
            </a:r>
            <a:r>
              <a:rPr lang="en-AU" dirty="0">
                <a:solidFill>
                  <a:schemeClr val="tx1"/>
                </a:solidFill>
              </a:rPr>
              <a:t> &amp; Aaron Bilbow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3).png"/>
          <p:cNvPicPr>
            <a:picLocks noChangeAspect="1"/>
          </p:cNvPicPr>
          <p:nvPr/>
        </p:nvPicPr>
        <p:blipFill>
          <a:blip r:embed="rId2" cstate="print"/>
          <a:stretch>
            <a:fillRect/>
          </a:stretch>
        </p:blipFill>
        <p:spPr>
          <a:xfrm>
            <a:off x="0" y="1440598"/>
            <a:ext cx="9144000" cy="5324998"/>
          </a:xfrm>
          <a:prstGeom prst="rect">
            <a:avLst/>
          </a:prstGeom>
        </p:spPr>
      </p:pic>
      <p:sp>
        <p:nvSpPr>
          <p:cNvPr id="6" name="TextBox 5">
            <a:extLst>
              <a:ext uri="{FF2B5EF4-FFF2-40B4-BE49-F238E27FC236}">
                <a16:creationId xmlns:a16="http://schemas.microsoft.com/office/drawing/2014/main" id="{72737998-739D-7768-8C4A-6D3B065CB6C2}"/>
              </a:ext>
            </a:extLst>
          </p:cNvPr>
          <p:cNvSpPr txBox="1"/>
          <p:nvPr/>
        </p:nvSpPr>
        <p:spPr>
          <a:xfrm>
            <a:off x="381000" y="849603"/>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most expensive residences, constituting the top 20% in value across the entire region.</a:t>
            </a:r>
            <a:endParaRPr lang="en-AU"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_plot_top5.png"/>
          <p:cNvPicPr>
            <a:picLocks noChangeAspect="1"/>
          </p:cNvPicPr>
          <p:nvPr/>
        </p:nvPicPr>
        <p:blipFill>
          <a:blip r:embed="rId2" cstate="print"/>
          <a:stretch>
            <a:fillRect/>
          </a:stretch>
        </p:blipFill>
        <p:spPr>
          <a:xfrm>
            <a:off x="990600" y="1040420"/>
            <a:ext cx="7162800" cy="5749680"/>
          </a:xfrm>
          <a:prstGeom prst="rect">
            <a:avLst/>
          </a:prstGeom>
        </p:spPr>
      </p:pic>
      <p:sp>
        <p:nvSpPr>
          <p:cNvPr id="4" name="TextBox 3">
            <a:extLst>
              <a:ext uri="{FF2B5EF4-FFF2-40B4-BE49-F238E27FC236}">
                <a16:creationId xmlns:a16="http://schemas.microsoft.com/office/drawing/2014/main" id="{8F9673C5-819A-AA26-A643-5EE037AEDDAB}"/>
              </a:ext>
            </a:extLst>
          </p:cNvPr>
          <p:cNvSpPr txBox="1"/>
          <p:nvPr/>
        </p:nvSpPr>
        <p:spPr>
          <a:xfrm>
            <a:off x="424649" y="455645"/>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most expensive residences, constituting the top 5% in value across the entire region.</a:t>
            </a:r>
            <a:endParaRPr lang="en-AU"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png"/>
          <p:cNvPicPr>
            <a:picLocks noChangeAspect="1"/>
          </p:cNvPicPr>
          <p:nvPr/>
        </p:nvPicPr>
        <p:blipFill>
          <a:blip r:embed="rId2" cstate="print"/>
          <a:stretch>
            <a:fillRect/>
          </a:stretch>
        </p:blipFill>
        <p:spPr>
          <a:xfrm>
            <a:off x="192864" y="1752600"/>
            <a:ext cx="8758272" cy="4572000"/>
          </a:xfrm>
          <a:prstGeom prst="rect">
            <a:avLst/>
          </a:prstGeom>
        </p:spPr>
      </p:pic>
      <p:sp>
        <p:nvSpPr>
          <p:cNvPr id="4" name="TextBox 3">
            <a:extLst>
              <a:ext uri="{FF2B5EF4-FFF2-40B4-BE49-F238E27FC236}">
                <a16:creationId xmlns:a16="http://schemas.microsoft.com/office/drawing/2014/main" id="{7B7C5655-A811-4876-320D-E71F2F482D36}"/>
              </a:ext>
            </a:extLst>
          </p:cNvPr>
          <p:cNvSpPr txBox="1"/>
          <p:nvPr/>
        </p:nvSpPr>
        <p:spPr>
          <a:xfrm>
            <a:off x="457200" y="990600"/>
            <a:ext cx="8382000" cy="584775"/>
          </a:xfrm>
          <a:prstGeom prst="rect">
            <a:avLst/>
          </a:prstGeom>
          <a:noFill/>
        </p:spPr>
        <p:txBody>
          <a:bodyPr wrap="square" rtlCol="0">
            <a:spAutoFit/>
          </a:bodyPr>
          <a:lstStyle/>
          <a:p>
            <a:pPr algn="ctr"/>
            <a:r>
              <a:rPr lang="en-AU" sz="1600" dirty="0"/>
              <a:t>This graph represents the most expensive sales prices in the 10km region from the city centre, this is just based off total sales figures not taking into account bedrooms or bathrooms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4).png"/>
          <p:cNvPicPr>
            <a:picLocks noChangeAspect="1"/>
          </p:cNvPicPr>
          <p:nvPr/>
        </p:nvPicPr>
        <p:blipFill>
          <a:blip r:embed="rId2" cstate="print"/>
          <a:stretch>
            <a:fillRect/>
          </a:stretch>
        </p:blipFill>
        <p:spPr>
          <a:xfrm>
            <a:off x="192863" y="1492800"/>
            <a:ext cx="8758273" cy="4831800"/>
          </a:xfrm>
          <a:prstGeom prst="rect">
            <a:avLst/>
          </a:prstGeom>
        </p:spPr>
      </p:pic>
      <p:sp>
        <p:nvSpPr>
          <p:cNvPr id="3" name="TextBox 2">
            <a:extLst>
              <a:ext uri="{FF2B5EF4-FFF2-40B4-BE49-F238E27FC236}">
                <a16:creationId xmlns:a16="http://schemas.microsoft.com/office/drawing/2014/main" id="{01D67C3B-D4CB-682E-70D5-DEC005282425}"/>
              </a:ext>
            </a:extLst>
          </p:cNvPr>
          <p:cNvSpPr txBox="1"/>
          <p:nvPr/>
        </p:nvSpPr>
        <p:spPr>
          <a:xfrm>
            <a:off x="380999" y="762000"/>
            <a:ext cx="8382000" cy="584775"/>
          </a:xfrm>
          <a:prstGeom prst="rect">
            <a:avLst/>
          </a:prstGeom>
          <a:noFill/>
        </p:spPr>
        <p:txBody>
          <a:bodyPr wrap="square" rtlCol="0">
            <a:spAutoFit/>
          </a:bodyPr>
          <a:lstStyle/>
          <a:p>
            <a:pPr algn="ctr"/>
            <a:r>
              <a:rPr lang="en-AU" sz="1600" dirty="0"/>
              <a:t>This graph represents the most expensive sales prices in the 10-20km region from the city centre, this is just based off total sales figures not taking into account bedrooms or bathrooms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_plot_bottom20.png"/>
          <p:cNvPicPr>
            <a:picLocks noChangeAspect="1"/>
          </p:cNvPicPr>
          <p:nvPr/>
        </p:nvPicPr>
        <p:blipFill>
          <a:blip r:embed="rId2" cstate="print"/>
          <a:stretch>
            <a:fillRect/>
          </a:stretch>
        </p:blipFill>
        <p:spPr>
          <a:xfrm>
            <a:off x="762000" y="854128"/>
            <a:ext cx="7619999" cy="6003872"/>
          </a:xfrm>
          <a:prstGeom prst="rect">
            <a:avLst/>
          </a:prstGeom>
        </p:spPr>
      </p:pic>
      <p:sp>
        <p:nvSpPr>
          <p:cNvPr id="2" name="TextBox 1">
            <a:extLst>
              <a:ext uri="{FF2B5EF4-FFF2-40B4-BE49-F238E27FC236}">
                <a16:creationId xmlns:a16="http://schemas.microsoft.com/office/drawing/2014/main" id="{841287DF-E73C-1A8F-ABE6-488B9428C34A}"/>
              </a:ext>
            </a:extLst>
          </p:cNvPr>
          <p:cNvSpPr txBox="1"/>
          <p:nvPr/>
        </p:nvSpPr>
        <p:spPr>
          <a:xfrm>
            <a:off x="457200" y="381000"/>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least expensive residences, constituting the bottom 20% in value across the entire region.</a:t>
            </a:r>
            <a:endParaRPr lang="en-AU"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_plot_bottom5.png"/>
          <p:cNvPicPr>
            <a:picLocks noChangeAspect="1"/>
          </p:cNvPicPr>
          <p:nvPr/>
        </p:nvPicPr>
        <p:blipFill>
          <a:blip r:embed="rId2" cstate="print"/>
          <a:stretch>
            <a:fillRect/>
          </a:stretch>
        </p:blipFill>
        <p:spPr>
          <a:xfrm>
            <a:off x="703537" y="762001"/>
            <a:ext cx="7736925" cy="6095999"/>
          </a:xfrm>
          <a:prstGeom prst="rect">
            <a:avLst/>
          </a:prstGeom>
        </p:spPr>
      </p:pic>
      <p:sp>
        <p:nvSpPr>
          <p:cNvPr id="4" name="TextBox 3">
            <a:extLst>
              <a:ext uri="{FF2B5EF4-FFF2-40B4-BE49-F238E27FC236}">
                <a16:creationId xmlns:a16="http://schemas.microsoft.com/office/drawing/2014/main" id="{E061048E-3AB4-5F7C-DB0D-BF04F08F5C7A}"/>
              </a:ext>
            </a:extLst>
          </p:cNvPr>
          <p:cNvSpPr txBox="1"/>
          <p:nvPr/>
        </p:nvSpPr>
        <p:spPr>
          <a:xfrm>
            <a:off x="381000" y="254752"/>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least expensive residences, constituting the bottom 5% in value across the entire region.</a:t>
            </a:r>
            <a:endParaRPr lang="en-AU"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1).png"/>
          <p:cNvPicPr>
            <a:picLocks noChangeAspect="1"/>
          </p:cNvPicPr>
          <p:nvPr/>
        </p:nvPicPr>
        <p:blipFill>
          <a:blip r:embed="rId2" cstate="print"/>
          <a:stretch>
            <a:fillRect/>
          </a:stretch>
        </p:blipFill>
        <p:spPr>
          <a:xfrm>
            <a:off x="125697" y="1295400"/>
            <a:ext cx="8892606" cy="5390854"/>
          </a:xfrm>
          <a:prstGeom prst="rect">
            <a:avLst/>
          </a:prstGeom>
        </p:spPr>
      </p:pic>
      <p:sp>
        <p:nvSpPr>
          <p:cNvPr id="2" name="TextBox 1">
            <a:extLst>
              <a:ext uri="{FF2B5EF4-FFF2-40B4-BE49-F238E27FC236}">
                <a16:creationId xmlns:a16="http://schemas.microsoft.com/office/drawing/2014/main" id="{8488D6CA-191D-485F-C8A8-8F971F82F592}"/>
              </a:ext>
            </a:extLst>
          </p:cNvPr>
          <p:cNvSpPr txBox="1"/>
          <p:nvPr/>
        </p:nvSpPr>
        <p:spPr>
          <a:xfrm>
            <a:off x="381000" y="521732"/>
            <a:ext cx="8382000" cy="584775"/>
          </a:xfrm>
          <a:prstGeom prst="rect">
            <a:avLst/>
          </a:prstGeom>
          <a:noFill/>
        </p:spPr>
        <p:txBody>
          <a:bodyPr wrap="square" rtlCol="0">
            <a:spAutoFit/>
          </a:bodyPr>
          <a:lstStyle/>
          <a:p>
            <a:pPr algn="ctr"/>
            <a:r>
              <a:rPr lang="en-AU" sz="1600" dirty="0"/>
              <a:t>This graph represents the least expensive sales prices in the 10km region from the city centre, this is just based off total sales figures not taking into account bedrooms or bathrooms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5).png"/>
          <p:cNvPicPr>
            <a:picLocks noChangeAspect="1"/>
          </p:cNvPicPr>
          <p:nvPr/>
        </p:nvPicPr>
        <p:blipFill>
          <a:blip r:embed="rId2" cstate="print"/>
          <a:stretch>
            <a:fillRect/>
          </a:stretch>
        </p:blipFill>
        <p:spPr>
          <a:xfrm>
            <a:off x="125092" y="1295400"/>
            <a:ext cx="8903864" cy="5257800"/>
          </a:xfrm>
          <a:prstGeom prst="rect">
            <a:avLst/>
          </a:prstGeom>
        </p:spPr>
      </p:pic>
      <p:sp>
        <p:nvSpPr>
          <p:cNvPr id="3" name="TextBox 2">
            <a:extLst>
              <a:ext uri="{FF2B5EF4-FFF2-40B4-BE49-F238E27FC236}">
                <a16:creationId xmlns:a16="http://schemas.microsoft.com/office/drawing/2014/main" id="{70223B34-2554-DD91-D182-E565D03FEB80}"/>
              </a:ext>
            </a:extLst>
          </p:cNvPr>
          <p:cNvSpPr txBox="1"/>
          <p:nvPr/>
        </p:nvSpPr>
        <p:spPr>
          <a:xfrm>
            <a:off x="381000" y="521732"/>
            <a:ext cx="8382000" cy="584775"/>
          </a:xfrm>
          <a:prstGeom prst="rect">
            <a:avLst/>
          </a:prstGeom>
          <a:noFill/>
        </p:spPr>
        <p:txBody>
          <a:bodyPr wrap="square" rtlCol="0">
            <a:spAutoFit/>
          </a:bodyPr>
          <a:lstStyle/>
          <a:p>
            <a:pPr algn="ctr"/>
            <a:r>
              <a:rPr lang="en-AU" sz="1600" dirty="0"/>
              <a:t>This graph represents the least expensive sales prices in the 10-20km region from the city centre, this is just based off total sales figures not taking into account bedrooms or bathrooms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verage House Price near High Ranking School and Train Station.jpg"/>
          <p:cNvPicPr>
            <a:picLocks noChangeAspect="1"/>
          </p:cNvPicPr>
          <p:nvPr/>
        </p:nvPicPr>
        <p:blipFill>
          <a:blip r:embed="rId2" cstate="print"/>
          <a:stretch>
            <a:fillRect/>
          </a:stretch>
        </p:blipFill>
        <p:spPr>
          <a:xfrm>
            <a:off x="152400" y="1447800"/>
            <a:ext cx="8738616" cy="5313284"/>
          </a:xfrm>
          <a:prstGeom prst="rect">
            <a:avLst/>
          </a:prstGeom>
        </p:spPr>
      </p:pic>
      <p:sp>
        <p:nvSpPr>
          <p:cNvPr id="4" name="TextBox 3">
            <a:extLst>
              <a:ext uri="{FF2B5EF4-FFF2-40B4-BE49-F238E27FC236}">
                <a16:creationId xmlns:a16="http://schemas.microsoft.com/office/drawing/2014/main" id="{30A8267F-BB0D-6192-42A0-9DCC931ACDAE}"/>
              </a:ext>
            </a:extLst>
          </p:cNvPr>
          <p:cNvSpPr txBox="1"/>
          <p:nvPr/>
        </p:nvSpPr>
        <p:spPr>
          <a:xfrm>
            <a:off x="381000" y="521732"/>
            <a:ext cx="8382000" cy="830997"/>
          </a:xfrm>
          <a:prstGeom prst="rect">
            <a:avLst/>
          </a:prstGeom>
          <a:noFill/>
        </p:spPr>
        <p:txBody>
          <a:bodyPr wrap="square" rtlCol="0">
            <a:spAutoFit/>
          </a:bodyPr>
          <a:lstStyle/>
          <a:p>
            <a:pPr algn="ctr"/>
            <a:r>
              <a:rPr lang="en-AU" sz="1600" dirty="0"/>
              <a:t>This plot is correlating the previous slides data showing that the school rankings are closely matched to the price of housing and the higher school ranking is also matched with the higher average house price sale and proximity to transportation and the CBD.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verage House Price per Bedroom vs Distance from CBD.jpg"/>
          <p:cNvPicPr>
            <a:picLocks noChangeAspect="1"/>
          </p:cNvPicPr>
          <p:nvPr/>
        </p:nvPicPr>
        <p:blipFill>
          <a:blip r:embed="rId2" cstate="print"/>
          <a:stretch>
            <a:fillRect/>
          </a:stretch>
        </p:blipFill>
        <p:spPr>
          <a:xfrm>
            <a:off x="0" y="1828800"/>
            <a:ext cx="9144000" cy="4747294"/>
          </a:xfrm>
          <a:prstGeom prst="rect">
            <a:avLst/>
          </a:prstGeom>
        </p:spPr>
      </p:pic>
      <p:sp>
        <p:nvSpPr>
          <p:cNvPr id="4" name="TextBox 3">
            <a:extLst>
              <a:ext uri="{FF2B5EF4-FFF2-40B4-BE49-F238E27FC236}">
                <a16:creationId xmlns:a16="http://schemas.microsoft.com/office/drawing/2014/main" id="{D4A71ABF-6134-E99F-32C8-A057EFC25EE8}"/>
              </a:ext>
            </a:extLst>
          </p:cNvPr>
          <p:cNvSpPr txBox="1"/>
          <p:nvPr/>
        </p:nvSpPr>
        <p:spPr>
          <a:xfrm>
            <a:off x="381000" y="521732"/>
            <a:ext cx="8382000" cy="1323439"/>
          </a:xfrm>
          <a:prstGeom prst="rect">
            <a:avLst/>
          </a:prstGeom>
          <a:noFill/>
        </p:spPr>
        <p:txBody>
          <a:bodyPr wrap="square" rtlCol="0">
            <a:spAutoFit/>
          </a:bodyPr>
          <a:lstStyle/>
          <a:p>
            <a:pPr algn="ctr"/>
            <a:r>
              <a:rPr lang="en-AU" sz="1600" dirty="0"/>
              <a:t>We have found that the average house sold nearer the city has lower bedrooms on average than houses being sold further out from the city. </a:t>
            </a:r>
          </a:p>
          <a:p>
            <a:pPr algn="ctr"/>
            <a:r>
              <a:rPr lang="en-AU" sz="1600" dirty="0"/>
              <a:t>The housing closer to the city are older constructed houses which typically had less rooms than the newer housing estates being created in the outer suburbs with building caveats on floor area and land sizes.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jpg"/>
          <p:cNvPicPr>
            <a:picLocks noChangeAspect="1"/>
          </p:cNvPicPr>
          <p:nvPr/>
        </p:nvPicPr>
        <p:blipFill>
          <a:blip r:embed="rId2" cstate="print"/>
          <a:stretch>
            <a:fillRect/>
          </a:stretch>
        </p:blipFill>
        <p:spPr>
          <a:xfrm>
            <a:off x="304800" y="2895600"/>
            <a:ext cx="3886201" cy="3657600"/>
          </a:xfrm>
          <a:prstGeom prst="rect">
            <a:avLst/>
          </a:prstGeom>
        </p:spPr>
      </p:pic>
      <p:sp>
        <p:nvSpPr>
          <p:cNvPr id="6" name="TextBox 5"/>
          <p:cNvSpPr txBox="1"/>
          <p:nvPr/>
        </p:nvSpPr>
        <p:spPr>
          <a:xfrm>
            <a:off x="304800" y="1088171"/>
            <a:ext cx="8458200" cy="1569660"/>
          </a:xfrm>
          <a:prstGeom prst="rect">
            <a:avLst/>
          </a:prstGeom>
          <a:noFill/>
        </p:spPr>
        <p:txBody>
          <a:bodyPr wrap="square" rtlCol="0">
            <a:spAutoFit/>
          </a:bodyPr>
          <a:lstStyle/>
          <a:p>
            <a:pPr algn="just"/>
            <a:r>
              <a:rPr lang="en-AU" sz="1600" dirty="0"/>
              <a:t>The project aims to analyse the housing price trends in Perth, Australia. Identify areas of high and low property values. Identify key factors in the suburb sale price. Understand whether factors including location, floor area, number of bedrooms, number of bathrooms, proximity to schools or transport infrastructure/development and other amenities have any influence on the housing prices. The research will reveal the relative significance of different attributes and their combined impact on property values</a:t>
            </a:r>
          </a:p>
        </p:txBody>
      </p:sp>
      <p:sp>
        <p:nvSpPr>
          <p:cNvPr id="7" name="TextBox 6"/>
          <p:cNvSpPr txBox="1"/>
          <p:nvPr/>
        </p:nvSpPr>
        <p:spPr>
          <a:xfrm>
            <a:off x="4430784" y="5138077"/>
            <a:ext cx="4092432" cy="1077218"/>
          </a:xfrm>
          <a:prstGeom prst="rect">
            <a:avLst/>
          </a:prstGeom>
          <a:noFill/>
        </p:spPr>
        <p:txBody>
          <a:bodyPr wrap="square" rtlCol="0">
            <a:spAutoFit/>
          </a:bodyPr>
          <a:lstStyle/>
          <a:p>
            <a:r>
              <a:rPr lang="en-AU" sz="1600" dirty="0"/>
              <a:t>All data being used is from the CSV data generated from:</a:t>
            </a:r>
          </a:p>
          <a:p>
            <a:r>
              <a:rPr lang="en-AU" sz="1600" dirty="0" err="1">
                <a:hlinkClick r:id="rId3"/>
              </a:rPr>
              <a:t>Kaggle</a:t>
            </a:r>
            <a:endParaRPr lang="en-AU" sz="1600" dirty="0"/>
          </a:p>
          <a:p>
            <a:r>
              <a:rPr lang="en-AU" sz="1600" dirty="0"/>
              <a:t>We have only used data from 2010 to 2020</a:t>
            </a:r>
          </a:p>
        </p:txBody>
      </p:sp>
      <p:sp>
        <p:nvSpPr>
          <p:cNvPr id="2" name="TextBox 1">
            <a:extLst>
              <a:ext uri="{FF2B5EF4-FFF2-40B4-BE49-F238E27FC236}">
                <a16:creationId xmlns:a16="http://schemas.microsoft.com/office/drawing/2014/main" id="{F14C5A92-BC54-4878-998C-DD2A624A83D2}"/>
              </a:ext>
            </a:extLst>
          </p:cNvPr>
          <p:cNvSpPr txBox="1"/>
          <p:nvPr/>
        </p:nvSpPr>
        <p:spPr>
          <a:xfrm>
            <a:off x="304800" y="609600"/>
            <a:ext cx="4648200" cy="461665"/>
          </a:xfrm>
          <a:prstGeom prst="rect">
            <a:avLst/>
          </a:prstGeom>
          <a:noFill/>
        </p:spPr>
        <p:txBody>
          <a:bodyPr wrap="square" rtlCol="0">
            <a:spAutoFit/>
          </a:bodyPr>
          <a:lstStyle/>
          <a:p>
            <a:r>
              <a:rPr lang="en-IN" sz="2400" b="1" dirty="0">
                <a:latin typeface="Abadi" panose="020B0604020104020204" pitchFamily="34" charset="0"/>
              </a:rPr>
              <a:t>Project Overview</a:t>
            </a:r>
            <a:endParaRPr lang="en-AU" sz="2400" b="1" dirty="0">
              <a:latin typeface="Abadi" panose="020B0604020104020204" pitchFamily="34" charset="0"/>
            </a:endParaRPr>
          </a:p>
        </p:txBody>
      </p:sp>
      <p:sp>
        <p:nvSpPr>
          <p:cNvPr id="3" name="TextBox 2">
            <a:extLst>
              <a:ext uri="{FF2B5EF4-FFF2-40B4-BE49-F238E27FC236}">
                <a16:creationId xmlns:a16="http://schemas.microsoft.com/office/drawing/2014/main" id="{AE4DA703-A2A9-CBCC-B7D2-5E87DB88F599}"/>
              </a:ext>
            </a:extLst>
          </p:cNvPr>
          <p:cNvSpPr txBox="1"/>
          <p:nvPr/>
        </p:nvSpPr>
        <p:spPr>
          <a:xfrm>
            <a:off x="4418343" y="4640425"/>
            <a:ext cx="4344657" cy="461665"/>
          </a:xfrm>
          <a:prstGeom prst="rect">
            <a:avLst/>
          </a:prstGeom>
          <a:noFill/>
        </p:spPr>
        <p:txBody>
          <a:bodyPr wrap="square" rtlCol="0">
            <a:spAutoFit/>
          </a:bodyPr>
          <a:lstStyle/>
          <a:p>
            <a:r>
              <a:rPr lang="en-IN" sz="2400" b="1" dirty="0">
                <a:latin typeface="Abadi" panose="020B0604020104020204" pitchFamily="34" charset="0"/>
              </a:rPr>
              <a:t>Database Used</a:t>
            </a:r>
            <a:endParaRPr lang="en-AU" sz="2400" b="1" dirty="0">
              <a:latin typeface="Abadi" panose="020B06040201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11DD-3EDE-0CF1-3F68-F1F2C57394D5}"/>
              </a:ext>
            </a:extLst>
          </p:cNvPr>
          <p:cNvSpPr txBox="1"/>
          <p:nvPr/>
        </p:nvSpPr>
        <p:spPr>
          <a:xfrm>
            <a:off x="838200" y="762000"/>
            <a:ext cx="7467600" cy="461665"/>
          </a:xfrm>
          <a:prstGeom prst="rect">
            <a:avLst/>
          </a:prstGeom>
          <a:noFill/>
        </p:spPr>
        <p:txBody>
          <a:bodyPr wrap="square" rtlCol="0">
            <a:spAutoFit/>
          </a:bodyPr>
          <a:lstStyle/>
          <a:p>
            <a:pPr algn="ctr">
              <a:buNone/>
            </a:pPr>
            <a:r>
              <a:rPr lang="en-IN" sz="2400" b="1" dirty="0">
                <a:solidFill>
                  <a:schemeClr val="tx2">
                    <a:lumMod val="75000"/>
                  </a:schemeClr>
                </a:solidFill>
              </a:rPr>
              <a:t>Conclusions</a:t>
            </a:r>
            <a:endParaRPr lang="en-AU" sz="2400" b="1" dirty="0">
              <a:solidFill>
                <a:schemeClr val="tx2">
                  <a:lumMod val="75000"/>
                </a:schemeClr>
              </a:solidFill>
            </a:endParaRPr>
          </a:p>
        </p:txBody>
      </p:sp>
      <p:sp>
        <p:nvSpPr>
          <p:cNvPr id="8" name="TextBox 7">
            <a:extLst>
              <a:ext uri="{FF2B5EF4-FFF2-40B4-BE49-F238E27FC236}">
                <a16:creationId xmlns:a16="http://schemas.microsoft.com/office/drawing/2014/main" id="{8EF17E42-DFDF-A1E5-9702-84BD0A809A7D}"/>
              </a:ext>
            </a:extLst>
          </p:cNvPr>
          <p:cNvSpPr txBox="1"/>
          <p:nvPr/>
        </p:nvSpPr>
        <p:spPr>
          <a:xfrm>
            <a:off x="838200" y="1452265"/>
            <a:ext cx="7467600" cy="5016758"/>
          </a:xfrm>
          <a:prstGeom prst="rect">
            <a:avLst/>
          </a:prstGeom>
          <a:noFill/>
        </p:spPr>
        <p:txBody>
          <a:bodyPr wrap="square">
            <a:spAutoFit/>
          </a:bodyPr>
          <a:lstStyle/>
          <a:p>
            <a:pPr marL="342900" indent="-342900" algn="ctr">
              <a:buFont typeface="Wingdings" panose="05000000000000000000" pitchFamily="2" charset="2"/>
              <a:buChar char="v"/>
            </a:pPr>
            <a:r>
              <a:rPr lang="en-AU" sz="1600" b="1" dirty="0">
                <a:solidFill>
                  <a:schemeClr val="tx1">
                    <a:lumMod val="95000"/>
                    <a:lumOff val="5000"/>
                  </a:schemeClr>
                </a:solidFill>
                <a:latin typeface="+mj-lt"/>
              </a:rPr>
              <a:t>Does housing sales and the cost of homes in Perth depend on its proximity to the central business district?</a:t>
            </a:r>
          </a:p>
          <a:p>
            <a:pPr marL="342900" indent="-342900" algn="ctr">
              <a:buFont typeface="Wingdings" panose="05000000000000000000" pitchFamily="2" charset="2"/>
              <a:buChar char="v"/>
            </a:pPr>
            <a:endParaRPr lang="en-AU" sz="1600" b="1" dirty="0">
              <a:solidFill>
                <a:schemeClr val="tx1">
                  <a:lumMod val="95000"/>
                  <a:lumOff val="5000"/>
                </a:schemeClr>
              </a:solidFill>
              <a:latin typeface="+mj-lt"/>
            </a:endParaRPr>
          </a:p>
          <a:p>
            <a:pPr algn="ctr"/>
            <a:r>
              <a:rPr lang="en-US" sz="1600" b="0" i="0" dirty="0">
                <a:solidFill>
                  <a:srgbClr val="374151"/>
                </a:solidFill>
                <a:effectLst/>
                <a:latin typeface="+mj-lt"/>
              </a:rPr>
              <a:t>Analysis indicates a strong correlation between the cost of homes and their proximity to the central business district in Perth. Homes located closer to the CBD tend to command higher prices. However, it's essential to note that housing prices are not determined by a single variable; they are defined by a combination of property and location characteristics.</a:t>
            </a:r>
          </a:p>
          <a:p>
            <a:pPr algn="ctr"/>
            <a:endParaRPr lang="en-US" sz="1600" dirty="0">
              <a:solidFill>
                <a:srgbClr val="374151"/>
              </a:solidFill>
              <a:latin typeface="+mj-lt"/>
            </a:endParaRPr>
          </a:p>
          <a:p>
            <a:pPr marL="342900" indent="-342900" algn="ctr">
              <a:buFont typeface="Wingdings" panose="05000000000000000000" pitchFamily="2" charset="2"/>
              <a:buChar char="v"/>
            </a:pPr>
            <a:r>
              <a:rPr lang="en-US" sz="1600" b="1" i="0" dirty="0">
                <a:solidFill>
                  <a:schemeClr val="tx1">
                    <a:lumMod val="95000"/>
                    <a:lumOff val="5000"/>
                  </a:schemeClr>
                </a:solidFill>
                <a:effectLst/>
                <a:latin typeface="+mj-lt"/>
              </a:rPr>
              <a:t>Does house characteristics including land area, floor area, number of bedrooms, number of bathrooms, have any influence on the housing prices?</a:t>
            </a:r>
          </a:p>
          <a:p>
            <a:pPr marL="342900" indent="-342900" algn="ctr">
              <a:buFont typeface="Wingdings" panose="05000000000000000000" pitchFamily="2" charset="2"/>
              <a:buChar char="v"/>
            </a:pPr>
            <a:endParaRPr lang="en-US" sz="1600" b="1" i="0" dirty="0">
              <a:solidFill>
                <a:schemeClr val="tx1">
                  <a:lumMod val="95000"/>
                  <a:lumOff val="5000"/>
                </a:schemeClr>
              </a:solidFill>
              <a:effectLst/>
              <a:latin typeface="+mj-lt"/>
            </a:endParaRPr>
          </a:p>
          <a:p>
            <a:pPr algn="ctr"/>
            <a:r>
              <a:rPr lang="en-US" sz="1600" b="0" i="0" dirty="0">
                <a:solidFill>
                  <a:srgbClr val="374151"/>
                </a:solidFill>
                <a:effectLst/>
                <a:latin typeface="+mj-lt"/>
              </a:rPr>
              <a:t>Our analysis confirms that various house characteristics such as floor area, number of bedrooms, number of bathrooms etc. significantly influence housing prices in Perth. </a:t>
            </a:r>
            <a:r>
              <a:rPr lang="en-US" sz="1600" b="0" i="0" dirty="0">
                <a:solidFill>
                  <a:srgbClr val="374151"/>
                </a:solidFill>
                <a:effectLst/>
                <a:latin typeface="Söhne"/>
              </a:rPr>
              <a:t>These factors are some of the most important determinants of a property's value.</a:t>
            </a:r>
            <a:r>
              <a:rPr lang="en-US" sz="1600" b="0" i="0" dirty="0">
                <a:solidFill>
                  <a:srgbClr val="374151"/>
                </a:solidFill>
                <a:effectLst/>
                <a:latin typeface="+mj-lt"/>
              </a:rPr>
              <a:t> These factors play a crucial role in determining the value of a property. Nonetheless, it should be emphasized that housing prices are an outcome of the interplay between these variables.</a:t>
            </a:r>
          </a:p>
          <a:p>
            <a:pPr algn="ctr"/>
            <a:endParaRPr lang="en-US" sz="1600" b="0" i="0" dirty="0">
              <a:solidFill>
                <a:srgbClr val="374151"/>
              </a:solidFill>
              <a:effectLst/>
              <a:latin typeface="+mj-lt"/>
            </a:endParaRPr>
          </a:p>
          <a:p>
            <a:pPr marL="342900" indent="-342900" algn="ctr">
              <a:buFont typeface="+mj-lt"/>
              <a:buAutoNum type="arabicPeriod"/>
            </a:pPr>
            <a:endParaRPr lang="en-AU" sz="1600" dirty="0">
              <a:latin typeface="+mj-lt"/>
            </a:endParaRPr>
          </a:p>
        </p:txBody>
      </p:sp>
    </p:spTree>
    <p:extLst>
      <p:ext uri="{BB962C8B-B14F-4D97-AF65-F5344CB8AC3E}">
        <p14:creationId xmlns:p14="http://schemas.microsoft.com/office/powerpoint/2010/main" val="3041220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384A606-5166-EA2A-5AF0-C93B093CD606}"/>
              </a:ext>
            </a:extLst>
          </p:cNvPr>
          <p:cNvGraphicFramePr/>
          <p:nvPr>
            <p:extLst>
              <p:ext uri="{D42A27DB-BD31-4B8C-83A1-F6EECF244321}">
                <p14:modId xmlns:p14="http://schemas.microsoft.com/office/powerpoint/2010/main" val="4090275932"/>
              </p:ext>
            </p:extLst>
          </p:nvPr>
        </p:nvGraphicFramePr>
        <p:xfrm>
          <a:off x="990600" y="965200"/>
          <a:ext cx="71628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39DD11DD-3EDE-0CF1-3F68-F1F2C57394D5}"/>
              </a:ext>
            </a:extLst>
          </p:cNvPr>
          <p:cNvSpPr txBox="1"/>
          <p:nvPr/>
        </p:nvSpPr>
        <p:spPr>
          <a:xfrm>
            <a:off x="1638300" y="1447800"/>
            <a:ext cx="5867400" cy="830997"/>
          </a:xfrm>
          <a:prstGeom prst="rect">
            <a:avLst/>
          </a:prstGeom>
          <a:noFill/>
        </p:spPr>
        <p:txBody>
          <a:bodyPr wrap="square" rtlCol="0">
            <a:spAutoFit/>
          </a:bodyPr>
          <a:lstStyle/>
          <a:p>
            <a:pPr algn="ctr">
              <a:buNone/>
            </a:pPr>
            <a:r>
              <a:rPr lang="en-IN" sz="2400" b="1" dirty="0">
                <a:solidFill>
                  <a:schemeClr val="tx2">
                    <a:lumMod val="75000"/>
                  </a:schemeClr>
                </a:solidFill>
              </a:rPr>
              <a:t>Does </a:t>
            </a:r>
            <a:r>
              <a:rPr lang="en-US" sz="2400" b="1" dirty="0">
                <a:solidFill>
                  <a:schemeClr val="tx2">
                    <a:lumMod val="75000"/>
                  </a:schemeClr>
                </a:solidFill>
              </a:rPr>
              <a:t>property characteristics impact housing prices in Perth?</a:t>
            </a:r>
            <a:endParaRPr lang="en-AU" sz="2400" b="1" dirty="0">
              <a:solidFill>
                <a:schemeClr val="tx2">
                  <a:lumMod val="75000"/>
                </a:schemeClr>
              </a:solidFill>
            </a:endParaRPr>
          </a:p>
        </p:txBody>
      </p:sp>
    </p:spTree>
    <p:extLst>
      <p:ext uri="{BB962C8B-B14F-4D97-AF65-F5344CB8AC3E}">
        <p14:creationId xmlns:p14="http://schemas.microsoft.com/office/powerpoint/2010/main" val="2192126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nd_area_0-200.jpg"/>
          <p:cNvPicPr>
            <a:picLocks noChangeAspect="1"/>
          </p:cNvPicPr>
          <p:nvPr/>
        </p:nvPicPr>
        <p:blipFill>
          <a:blip r:embed="rId2" cstate="print"/>
          <a:stretch>
            <a:fillRect/>
          </a:stretch>
        </p:blipFill>
        <p:spPr>
          <a:xfrm>
            <a:off x="228600" y="99060"/>
            <a:ext cx="8686800" cy="3329940"/>
          </a:xfrm>
          <a:prstGeom prst="rect">
            <a:avLst/>
          </a:prstGeom>
        </p:spPr>
      </p:pic>
      <p:pic>
        <p:nvPicPr>
          <p:cNvPr id="8" name="Picture 7" descr="land_area_200-400.jpg"/>
          <p:cNvPicPr>
            <a:picLocks noChangeAspect="1"/>
          </p:cNvPicPr>
          <p:nvPr/>
        </p:nvPicPr>
        <p:blipFill>
          <a:blip r:embed="rId3" cstate="print"/>
          <a:stretch>
            <a:fillRect/>
          </a:stretch>
        </p:blipFill>
        <p:spPr>
          <a:xfrm>
            <a:off x="228600" y="3525520"/>
            <a:ext cx="8686800" cy="3257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_area_400-600.jpg"/>
          <p:cNvPicPr>
            <a:picLocks noChangeAspect="1"/>
          </p:cNvPicPr>
          <p:nvPr/>
        </p:nvPicPr>
        <p:blipFill>
          <a:blip r:embed="rId2" cstate="print"/>
          <a:stretch>
            <a:fillRect/>
          </a:stretch>
        </p:blipFill>
        <p:spPr>
          <a:xfrm>
            <a:off x="190500" y="113198"/>
            <a:ext cx="8763000" cy="3140075"/>
          </a:xfrm>
          <a:prstGeom prst="rect">
            <a:avLst/>
          </a:prstGeom>
        </p:spPr>
      </p:pic>
      <p:pic>
        <p:nvPicPr>
          <p:cNvPr id="5" name="Picture 4" descr="land_area_600-800.jpg"/>
          <p:cNvPicPr>
            <a:picLocks noChangeAspect="1"/>
          </p:cNvPicPr>
          <p:nvPr/>
        </p:nvPicPr>
        <p:blipFill>
          <a:blip r:embed="rId3" cstate="print"/>
          <a:stretch>
            <a:fillRect/>
          </a:stretch>
        </p:blipFill>
        <p:spPr>
          <a:xfrm>
            <a:off x="190500" y="3402498"/>
            <a:ext cx="8763000" cy="34321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_area_800-1000.jpg"/>
          <p:cNvPicPr>
            <a:picLocks noChangeAspect="1"/>
          </p:cNvPicPr>
          <p:nvPr/>
        </p:nvPicPr>
        <p:blipFill>
          <a:blip r:embed="rId2" cstate="print"/>
          <a:stretch>
            <a:fillRect/>
          </a:stretch>
        </p:blipFill>
        <p:spPr>
          <a:xfrm>
            <a:off x="114300" y="153722"/>
            <a:ext cx="8801100" cy="3227070"/>
          </a:xfrm>
          <a:prstGeom prst="rect">
            <a:avLst/>
          </a:prstGeom>
        </p:spPr>
      </p:pic>
      <p:pic>
        <p:nvPicPr>
          <p:cNvPr id="5" name="Picture 4" descr="land_area_1000+.jpg"/>
          <p:cNvPicPr>
            <a:picLocks noChangeAspect="1"/>
          </p:cNvPicPr>
          <p:nvPr/>
        </p:nvPicPr>
        <p:blipFill>
          <a:blip r:embed="rId3" cstate="print"/>
          <a:stretch>
            <a:fillRect/>
          </a:stretch>
        </p:blipFill>
        <p:spPr>
          <a:xfrm>
            <a:off x="114300" y="3455437"/>
            <a:ext cx="8801100" cy="33737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0ADF90-DC91-C300-C166-2D0A33ED1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324152"/>
            <a:ext cx="3886200" cy="3104848"/>
          </a:xfrm>
          <a:prstGeom prst="rect">
            <a:avLst/>
          </a:prstGeom>
        </p:spPr>
      </p:pic>
      <p:pic>
        <p:nvPicPr>
          <p:cNvPr id="2" name="Picture 1">
            <a:extLst>
              <a:ext uri="{FF2B5EF4-FFF2-40B4-BE49-F238E27FC236}">
                <a16:creationId xmlns:a16="http://schemas.microsoft.com/office/drawing/2014/main" id="{52F0218E-AAAD-3950-D1A5-B54C6B810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524553"/>
            <a:ext cx="3886200" cy="3104848"/>
          </a:xfrm>
          <a:prstGeom prst="rect">
            <a:avLst/>
          </a:prstGeom>
        </p:spPr>
      </p:pic>
      <p:sp>
        <p:nvSpPr>
          <p:cNvPr id="6" name="Rectangle 1">
            <a:extLst>
              <a:ext uri="{FF2B5EF4-FFF2-40B4-BE49-F238E27FC236}">
                <a16:creationId xmlns:a16="http://schemas.microsoft.com/office/drawing/2014/main" id="{4DD39B65-0D27-CCE2-458B-246DDC94F4CA}"/>
              </a:ext>
            </a:extLst>
          </p:cNvPr>
          <p:cNvSpPr>
            <a:spLocks noChangeArrowheads="1"/>
          </p:cNvSpPr>
          <p:nvPr/>
        </p:nvSpPr>
        <p:spPr bwMode="auto">
          <a:xfrm>
            <a:off x="2209800" y="762000"/>
            <a:ext cx="15240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var(--jp-code-font-family)"/>
              </a:rPr>
              <a:t>The </a:t>
            </a:r>
            <a:r>
              <a:rPr kumimoji="0" lang="en-US" altLang="en-US" sz="1400" b="1" i="0" u="none" strike="noStrike" cap="none" normalizeH="0" baseline="0" dirty="0" err="1">
                <a:ln>
                  <a:noFill/>
                </a:ln>
                <a:solidFill>
                  <a:schemeClr val="tx1"/>
                </a:solidFill>
                <a:effectLst/>
                <a:latin typeface="var(--jp-code-font-family)"/>
              </a:rPr>
              <a:t>r-value</a:t>
            </a:r>
            <a:r>
              <a:rPr kumimoji="0" lang="en-US" altLang="en-US" sz="1400" b="1" i="0" u="none" strike="noStrike" cap="none" normalizeH="0" baseline="0" dirty="0">
                <a:ln>
                  <a:noFill/>
                </a:ln>
                <a:solidFill>
                  <a:schemeClr val="tx1"/>
                </a:solidFill>
                <a:effectLst/>
                <a:latin typeface="var(--jp-code-font-family)"/>
              </a:rPr>
              <a:t> is: 0.037 </a:t>
            </a:r>
          </a:p>
        </p:txBody>
      </p:sp>
      <p:pic>
        <p:nvPicPr>
          <p:cNvPr id="9" name="Picture 8">
            <a:extLst>
              <a:ext uri="{FF2B5EF4-FFF2-40B4-BE49-F238E27FC236}">
                <a16:creationId xmlns:a16="http://schemas.microsoft.com/office/drawing/2014/main" id="{9107E95C-06C5-1054-F4FB-5B7F56138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599" y="3508310"/>
            <a:ext cx="3985469" cy="3184158"/>
          </a:xfrm>
          <a:prstGeom prst="rect">
            <a:avLst/>
          </a:prstGeom>
        </p:spPr>
      </p:pic>
      <p:pic>
        <p:nvPicPr>
          <p:cNvPr id="10" name="Picture 9">
            <a:extLst>
              <a:ext uri="{FF2B5EF4-FFF2-40B4-BE49-F238E27FC236}">
                <a16:creationId xmlns:a16="http://schemas.microsoft.com/office/drawing/2014/main" id="{A2CA3667-8240-724E-51C1-F2901CDD8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598" y="304800"/>
            <a:ext cx="3985469" cy="3184158"/>
          </a:xfrm>
          <a:prstGeom prst="rect">
            <a:avLst/>
          </a:prstGeom>
        </p:spPr>
      </p:pic>
      <p:sp>
        <p:nvSpPr>
          <p:cNvPr id="11" name="Rectangle 1">
            <a:extLst>
              <a:ext uri="{FF2B5EF4-FFF2-40B4-BE49-F238E27FC236}">
                <a16:creationId xmlns:a16="http://schemas.microsoft.com/office/drawing/2014/main" id="{6A58B07A-9337-F25F-D905-9544C1DDE8CF}"/>
              </a:ext>
            </a:extLst>
          </p:cNvPr>
          <p:cNvSpPr>
            <a:spLocks noChangeArrowheads="1"/>
          </p:cNvSpPr>
          <p:nvPr/>
        </p:nvSpPr>
        <p:spPr bwMode="auto">
          <a:xfrm>
            <a:off x="2095500" y="3829502"/>
            <a:ext cx="15240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var(--jp-code-font-family)"/>
              </a:rPr>
              <a:t>The </a:t>
            </a:r>
            <a:r>
              <a:rPr kumimoji="0" lang="en-US" altLang="en-US" sz="1400" b="1" i="0" u="none" strike="noStrike" cap="none" normalizeH="0" baseline="0" dirty="0" err="1">
                <a:ln>
                  <a:noFill/>
                </a:ln>
                <a:solidFill>
                  <a:schemeClr val="tx1"/>
                </a:solidFill>
                <a:effectLst/>
                <a:latin typeface="var(--jp-code-font-family)"/>
              </a:rPr>
              <a:t>r-value</a:t>
            </a:r>
            <a:r>
              <a:rPr kumimoji="0" lang="en-US" altLang="en-US" sz="1400" b="1" i="0" u="none" strike="noStrike" cap="none" normalizeH="0" baseline="0" dirty="0">
                <a:ln>
                  <a:noFill/>
                </a:ln>
                <a:solidFill>
                  <a:schemeClr val="tx1"/>
                </a:solidFill>
                <a:effectLst/>
                <a:latin typeface="var(--jp-code-font-family)"/>
              </a:rPr>
              <a:t> is: 0.575</a:t>
            </a:r>
          </a:p>
        </p:txBody>
      </p:sp>
      <p:sp>
        <p:nvSpPr>
          <p:cNvPr id="12" name="Rectangle 1">
            <a:extLst>
              <a:ext uri="{FF2B5EF4-FFF2-40B4-BE49-F238E27FC236}">
                <a16:creationId xmlns:a16="http://schemas.microsoft.com/office/drawing/2014/main" id="{0459234D-3B8C-FB32-A2DA-6ABEC08B913A}"/>
              </a:ext>
            </a:extLst>
          </p:cNvPr>
          <p:cNvSpPr>
            <a:spLocks noChangeArrowheads="1"/>
          </p:cNvSpPr>
          <p:nvPr/>
        </p:nvSpPr>
        <p:spPr bwMode="auto">
          <a:xfrm>
            <a:off x="6705600" y="2819400"/>
            <a:ext cx="15240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var(--jp-code-font-family)"/>
              </a:rPr>
              <a:t>The </a:t>
            </a:r>
            <a:r>
              <a:rPr kumimoji="0" lang="en-US" altLang="en-US" sz="1400" b="1" i="0" u="none" strike="noStrike" cap="none" normalizeH="0" baseline="0" dirty="0" err="1">
                <a:ln>
                  <a:noFill/>
                </a:ln>
                <a:solidFill>
                  <a:schemeClr val="tx1"/>
                </a:solidFill>
                <a:effectLst/>
                <a:latin typeface="var(--jp-code-font-family)"/>
              </a:rPr>
              <a:t>r-value</a:t>
            </a:r>
            <a:r>
              <a:rPr kumimoji="0" lang="en-US" altLang="en-US" sz="1400" b="1" i="0" u="none" strike="noStrike" cap="none" normalizeH="0" baseline="0" dirty="0">
                <a:ln>
                  <a:noFill/>
                </a:ln>
                <a:solidFill>
                  <a:schemeClr val="tx1"/>
                </a:solidFill>
                <a:effectLst/>
                <a:latin typeface="var(--jp-code-font-family)"/>
              </a:rPr>
              <a:t> is: 0.258</a:t>
            </a:r>
          </a:p>
        </p:txBody>
      </p:sp>
      <p:sp>
        <p:nvSpPr>
          <p:cNvPr id="13" name="Rectangle 1">
            <a:extLst>
              <a:ext uri="{FF2B5EF4-FFF2-40B4-BE49-F238E27FC236}">
                <a16:creationId xmlns:a16="http://schemas.microsoft.com/office/drawing/2014/main" id="{1C8C2F85-A5C7-3AE4-6266-2D6FAE5849BA}"/>
              </a:ext>
            </a:extLst>
          </p:cNvPr>
          <p:cNvSpPr>
            <a:spLocks noChangeArrowheads="1"/>
          </p:cNvSpPr>
          <p:nvPr/>
        </p:nvSpPr>
        <p:spPr bwMode="auto">
          <a:xfrm>
            <a:off x="6727371" y="6003558"/>
            <a:ext cx="15240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var(--jp-code-font-family)"/>
              </a:rPr>
              <a:t>The </a:t>
            </a:r>
            <a:r>
              <a:rPr kumimoji="0" lang="en-US" altLang="en-US" sz="1400" b="1" i="0" u="none" strike="noStrike" cap="none" normalizeH="0" baseline="0" dirty="0" err="1">
                <a:ln>
                  <a:noFill/>
                </a:ln>
                <a:solidFill>
                  <a:schemeClr val="tx1"/>
                </a:solidFill>
                <a:effectLst/>
                <a:latin typeface="var(--jp-code-font-family)"/>
              </a:rPr>
              <a:t>r-value</a:t>
            </a:r>
            <a:r>
              <a:rPr kumimoji="0" lang="en-US" altLang="en-US" sz="1400" b="1" i="0" u="none" strike="noStrike" cap="none" normalizeH="0" baseline="0" dirty="0">
                <a:ln>
                  <a:noFill/>
                </a:ln>
                <a:solidFill>
                  <a:schemeClr val="tx1"/>
                </a:solidFill>
                <a:effectLst/>
                <a:latin typeface="var(--jp-code-font-family)"/>
              </a:rPr>
              <a:t> is: 0.393</a:t>
            </a:r>
          </a:p>
        </p:txBody>
      </p:sp>
    </p:spTree>
    <p:extLst>
      <p:ext uri="{BB962C8B-B14F-4D97-AF65-F5344CB8AC3E}">
        <p14:creationId xmlns:p14="http://schemas.microsoft.com/office/powerpoint/2010/main" val="1228949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F17E42-DFDF-A1E5-9702-84BD0A809A7D}"/>
              </a:ext>
            </a:extLst>
          </p:cNvPr>
          <p:cNvSpPr txBox="1"/>
          <p:nvPr/>
        </p:nvSpPr>
        <p:spPr>
          <a:xfrm>
            <a:off x="838200" y="1452265"/>
            <a:ext cx="7467600" cy="4770537"/>
          </a:xfrm>
          <a:prstGeom prst="rect">
            <a:avLst/>
          </a:prstGeom>
          <a:noFill/>
        </p:spPr>
        <p:txBody>
          <a:bodyPr wrap="square">
            <a:spAutoFit/>
          </a:bodyPr>
          <a:lstStyle/>
          <a:p>
            <a:pPr marL="285750" indent="-285750" algn="ctr">
              <a:buFont typeface="Wingdings" panose="05000000000000000000" pitchFamily="2" charset="2"/>
              <a:buChar char="v"/>
            </a:pPr>
            <a:r>
              <a:rPr lang="en-US" sz="1600" b="1" i="0" dirty="0">
                <a:solidFill>
                  <a:schemeClr val="tx1">
                    <a:lumMod val="95000"/>
                    <a:lumOff val="5000"/>
                  </a:schemeClr>
                </a:solidFill>
                <a:effectLst/>
                <a:latin typeface="Söhne"/>
              </a:rPr>
              <a:t>Are house costs and the quality of the neighborhood schools correlated? Examine if homes that are close to schools tend to sell for more money.</a:t>
            </a:r>
          </a:p>
          <a:p>
            <a:pPr marL="285750" indent="-285750" algn="ctr">
              <a:buFont typeface="Wingdings" panose="05000000000000000000" pitchFamily="2" charset="2"/>
              <a:buChar char="v"/>
            </a:pPr>
            <a:endParaRPr lang="en-US" sz="1600" b="1" i="0" dirty="0">
              <a:solidFill>
                <a:schemeClr val="tx1">
                  <a:lumMod val="95000"/>
                  <a:lumOff val="5000"/>
                </a:schemeClr>
              </a:solidFill>
              <a:effectLst/>
              <a:latin typeface="Söhne"/>
            </a:endParaRPr>
          </a:p>
          <a:p>
            <a:pPr algn="ctr"/>
            <a:r>
              <a:rPr lang="en-US" sz="1600" b="0" i="0" dirty="0">
                <a:solidFill>
                  <a:srgbClr val="374151"/>
                </a:solidFill>
                <a:effectLst/>
                <a:latin typeface="Söhne"/>
              </a:rPr>
              <a:t>The analysis establishes a clear correlation between house costs and the quality of neighborhood schools in Perth. Homes situated in proximity to high-quality schools are consistently associated with higher selling prices. Nevertheless, it's important to recognize that housing prices are shaped by a combination of factors, including school quality and property characteristics.</a:t>
            </a:r>
          </a:p>
          <a:p>
            <a:pPr algn="ctr"/>
            <a:endParaRPr lang="en-US" sz="1600" b="0" i="0" dirty="0">
              <a:solidFill>
                <a:srgbClr val="374151"/>
              </a:solidFill>
              <a:effectLst/>
              <a:latin typeface="Söhne"/>
            </a:endParaRPr>
          </a:p>
          <a:p>
            <a:pPr marL="285750" indent="-285750" algn="ctr">
              <a:buFont typeface="Wingdings" panose="05000000000000000000" pitchFamily="2" charset="2"/>
              <a:buChar char="v"/>
            </a:pPr>
            <a:r>
              <a:rPr lang="en-US" sz="1600" b="1" i="0" dirty="0">
                <a:solidFill>
                  <a:schemeClr val="tx1">
                    <a:lumMod val="95000"/>
                    <a:lumOff val="5000"/>
                  </a:schemeClr>
                </a:solidFill>
                <a:effectLst/>
                <a:latin typeface="Söhne"/>
              </a:rPr>
              <a:t>Does the cost of homes in Perth depend on its closeness to public transit (such as railway stations and bus stops)? Investigate if houses close to points of public transportation tend to be more expensive than those further away.</a:t>
            </a:r>
          </a:p>
          <a:p>
            <a:pPr marL="285750" indent="-285750" algn="ctr">
              <a:buFont typeface="Wingdings" panose="05000000000000000000" pitchFamily="2" charset="2"/>
              <a:buChar char="v"/>
            </a:pPr>
            <a:endParaRPr lang="en-US" sz="1600" b="0" i="0" dirty="0">
              <a:solidFill>
                <a:srgbClr val="374151"/>
              </a:solidFill>
              <a:effectLst/>
              <a:latin typeface="Söhne"/>
            </a:endParaRPr>
          </a:p>
          <a:p>
            <a:pPr algn="ctr">
              <a:buFont typeface="Arial" panose="020B0604020202020204" pitchFamily="34" charset="0"/>
              <a:buChar char="•"/>
            </a:pPr>
            <a:r>
              <a:rPr lang="en-US" sz="1600" b="0" i="0" dirty="0">
                <a:solidFill>
                  <a:srgbClr val="374151"/>
                </a:solidFill>
                <a:effectLst/>
                <a:latin typeface="Söhne"/>
              </a:rPr>
              <a:t>Our analysis reveals a significant relationship between the cost of homes in Perth and their proximity to public transit, including railway stations and bus stops. Properties located near these points of public transportation consistently command higher prices compared to those further away. However, it's crucial to acknowledge that housing prices are the result of a complex interplay between various property and location characteristics.</a:t>
            </a:r>
          </a:p>
        </p:txBody>
      </p:sp>
      <p:sp>
        <p:nvSpPr>
          <p:cNvPr id="3" name="TextBox 2">
            <a:extLst>
              <a:ext uri="{FF2B5EF4-FFF2-40B4-BE49-F238E27FC236}">
                <a16:creationId xmlns:a16="http://schemas.microsoft.com/office/drawing/2014/main" id="{A2C0F2D1-E4E4-D7A1-8B97-E4C415FBA463}"/>
              </a:ext>
            </a:extLst>
          </p:cNvPr>
          <p:cNvSpPr txBox="1"/>
          <p:nvPr/>
        </p:nvSpPr>
        <p:spPr>
          <a:xfrm>
            <a:off x="838200" y="762000"/>
            <a:ext cx="7467600" cy="461665"/>
          </a:xfrm>
          <a:prstGeom prst="rect">
            <a:avLst/>
          </a:prstGeom>
          <a:noFill/>
        </p:spPr>
        <p:txBody>
          <a:bodyPr wrap="square" rtlCol="0">
            <a:spAutoFit/>
          </a:bodyPr>
          <a:lstStyle/>
          <a:p>
            <a:pPr algn="ctr">
              <a:buNone/>
            </a:pPr>
            <a:r>
              <a:rPr lang="en-IN" sz="2400" b="1" dirty="0">
                <a:solidFill>
                  <a:schemeClr val="tx2">
                    <a:lumMod val="75000"/>
                  </a:schemeClr>
                </a:solidFill>
              </a:rPr>
              <a:t>Conclusions</a:t>
            </a:r>
            <a:endParaRPr lang="en-AU" sz="2400" b="1" dirty="0">
              <a:solidFill>
                <a:schemeClr val="tx2">
                  <a:lumMod val="75000"/>
                </a:schemeClr>
              </a:solidFill>
            </a:endParaRPr>
          </a:p>
        </p:txBody>
      </p:sp>
    </p:spTree>
    <p:extLst>
      <p:ext uri="{BB962C8B-B14F-4D97-AF65-F5344CB8AC3E}">
        <p14:creationId xmlns:p14="http://schemas.microsoft.com/office/powerpoint/2010/main" val="916698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F17E42-DFDF-A1E5-9702-84BD0A809A7D}"/>
              </a:ext>
            </a:extLst>
          </p:cNvPr>
          <p:cNvSpPr txBox="1"/>
          <p:nvPr/>
        </p:nvSpPr>
        <p:spPr>
          <a:xfrm>
            <a:off x="838200" y="1452265"/>
            <a:ext cx="7467600" cy="2308324"/>
          </a:xfrm>
          <a:prstGeom prst="rect">
            <a:avLst/>
          </a:prstGeom>
          <a:noFill/>
        </p:spPr>
        <p:txBody>
          <a:bodyPr wrap="square">
            <a:spAutoFit/>
          </a:bodyPr>
          <a:lstStyle/>
          <a:p>
            <a:pPr algn="ctr"/>
            <a:r>
              <a:rPr lang="en-US" sz="1600" b="1" i="0" dirty="0">
                <a:solidFill>
                  <a:srgbClr val="374151"/>
                </a:solidFill>
                <a:effectLst/>
                <a:latin typeface="Söhne"/>
              </a:rPr>
              <a:t>In summary, the analysis demonstrates that each of these questions holds a true and substantiated relationship in the Perth housing market. While proximity to specific factors like the central business district, house characteristics, school quality, and public transportation does influence prices, it is important to recognize that housing prices are not determined by a single variable. Instead, they are defined by a combination of property and location characteristics that collectively shape the real estate market in Perth.</a:t>
            </a:r>
          </a:p>
          <a:p>
            <a:pPr algn="ctr">
              <a:buFont typeface="Arial" pitchFamily="34" charset="0"/>
              <a:buChar char="•"/>
            </a:pPr>
            <a:endParaRPr lang="en-AU" sz="1600" b="1" dirty="0"/>
          </a:p>
          <a:p>
            <a:pPr algn="ctr"/>
            <a:r>
              <a:rPr lang="en-AU" sz="1600" b="1" dirty="0"/>
              <a:t>  </a:t>
            </a:r>
          </a:p>
        </p:txBody>
      </p:sp>
      <p:sp>
        <p:nvSpPr>
          <p:cNvPr id="3" name="TextBox 2">
            <a:extLst>
              <a:ext uri="{FF2B5EF4-FFF2-40B4-BE49-F238E27FC236}">
                <a16:creationId xmlns:a16="http://schemas.microsoft.com/office/drawing/2014/main" id="{A2C0F2D1-E4E4-D7A1-8B97-E4C415FBA463}"/>
              </a:ext>
            </a:extLst>
          </p:cNvPr>
          <p:cNvSpPr txBox="1"/>
          <p:nvPr/>
        </p:nvSpPr>
        <p:spPr>
          <a:xfrm>
            <a:off x="838200" y="762000"/>
            <a:ext cx="7467600" cy="461665"/>
          </a:xfrm>
          <a:prstGeom prst="rect">
            <a:avLst/>
          </a:prstGeom>
          <a:noFill/>
        </p:spPr>
        <p:txBody>
          <a:bodyPr wrap="square" rtlCol="0">
            <a:spAutoFit/>
          </a:bodyPr>
          <a:lstStyle/>
          <a:p>
            <a:pPr algn="ctr">
              <a:buNone/>
            </a:pPr>
            <a:r>
              <a:rPr lang="en-IN" sz="2400" b="1" dirty="0">
                <a:solidFill>
                  <a:schemeClr val="tx2">
                    <a:lumMod val="75000"/>
                  </a:schemeClr>
                </a:solidFill>
              </a:rPr>
              <a:t>Conclusions</a:t>
            </a:r>
            <a:endParaRPr lang="en-AU" sz="2400" b="1" dirty="0">
              <a:solidFill>
                <a:schemeClr val="tx2">
                  <a:lumMod val="75000"/>
                </a:schemeClr>
              </a:solidFill>
            </a:endParaRPr>
          </a:p>
        </p:txBody>
      </p:sp>
    </p:spTree>
    <p:extLst>
      <p:ext uri="{BB962C8B-B14F-4D97-AF65-F5344CB8AC3E}">
        <p14:creationId xmlns:p14="http://schemas.microsoft.com/office/powerpoint/2010/main" val="2317204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lour plot.png"/>
          <p:cNvPicPr>
            <a:picLocks noChangeAspect="1"/>
          </p:cNvPicPr>
          <p:nvPr/>
        </p:nvPicPr>
        <p:blipFill>
          <a:blip r:embed="rId2" cstate="print"/>
          <a:stretch>
            <a:fillRect/>
          </a:stretch>
        </p:blipFill>
        <p:spPr>
          <a:xfrm>
            <a:off x="0" y="839285"/>
            <a:ext cx="9144000" cy="6018715"/>
          </a:xfrm>
          <a:prstGeom prst="rect">
            <a:avLst/>
          </a:prstGeom>
        </p:spPr>
      </p:pic>
      <p:sp>
        <p:nvSpPr>
          <p:cNvPr id="4" name="TextBox 3"/>
          <p:cNvSpPr txBox="1"/>
          <p:nvPr/>
        </p:nvSpPr>
        <p:spPr>
          <a:xfrm>
            <a:off x="0" y="469953"/>
            <a:ext cx="9144000" cy="369332"/>
          </a:xfrm>
          <a:prstGeom prst="rect">
            <a:avLst/>
          </a:prstGeom>
          <a:noFill/>
        </p:spPr>
        <p:txBody>
          <a:bodyPr wrap="square" rtlCol="0">
            <a:spAutoFit/>
          </a:bodyPr>
          <a:lstStyle/>
          <a:p>
            <a:pPr algn="ctr"/>
            <a:r>
              <a:rPr lang="en-AU" dirty="0"/>
              <a:t>Total Sales within the study area in Perth region from 2010 to 2020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11DD-3EDE-0CF1-3F68-F1F2C57394D5}"/>
              </a:ext>
            </a:extLst>
          </p:cNvPr>
          <p:cNvSpPr txBox="1"/>
          <p:nvPr/>
        </p:nvSpPr>
        <p:spPr>
          <a:xfrm>
            <a:off x="838200" y="990600"/>
            <a:ext cx="7467600" cy="830997"/>
          </a:xfrm>
          <a:prstGeom prst="rect">
            <a:avLst/>
          </a:prstGeom>
          <a:noFill/>
        </p:spPr>
        <p:txBody>
          <a:bodyPr wrap="square" rtlCol="0">
            <a:spAutoFit/>
          </a:bodyPr>
          <a:lstStyle/>
          <a:p>
            <a:pPr algn="ctr">
              <a:buNone/>
            </a:pPr>
            <a:r>
              <a:rPr lang="en-IN" sz="2400" b="1" dirty="0">
                <a:solidFill>
                  <a:schemeClr val="tx2">
                    <a:lumMod val="75000"/>
                  </a:schemeClr>
                </a:solidFill>
              </a:rPr>
              <a:t>Does </a:t>
            </a:r>
            <a:r>
              <a:rPr lang="en-US" sz="2400" b="1" dirty="0">
                <a:solidFill>
                  <a:schemeClr val="tx2">
                    <a:lumMod val="75000"/>
                  </a:schemeClr>
                </a:solidFill>
              </a:rPr>
              <a:t>location characteristics and property characteristics impact housing prices in Perth, Australia?</a:t>
            </a:r>
            <a:endParaRPr lang="en-AU" sz="2400" b="1" dirty="0">
              <a:solidFill>
                <a:schemeClr val="tx2">
                  <a:lumMod val="75000"/>
                </a:schemeClr>
              </a:solidFill>
            </a:endParaRPr>
          </a:p>
        </p:txBody>
      </p:sp>
      <p:sp>
        <p:nvSpPr>
          <p:cNvPr id="8" name="TextBox 7">
            <a:extLst>
              <a:ext uri="{FF2B5EF4-FFF2-40B4-BE49-F238E27FC236}">
                <a16:creationId xmlns:a16="http://schemas.microsoft.com/office/drawing/2014/main" id="{8EF17E42-DFDF-A1E5-9702-84BD0A809A7D}"/>
              </a:ext>
            </a:extLst>
          </p:cNvPr>
          <p:cNvSpPr txBox="1"/>
          <p:nvPr/>
        </p:nvSpPr>
        <p:spPr>
          <a:xfrm>
            <a:off x="838200" y="2240339"/>
            <a:ext cx="7467600" cy="4247317"/>
          </a:xfrm>
          <a:prstGeom prst="rect">
            <a:avLst/>
          </a:prstGeom>
          <a:noFill/>
        </p:spPr>
        <p:txBody>
          <a:bodyPr wrap="square">
            <a:spAutoFit/>
          </a:bodyPr>
          <a:lstStyle/>
          <a:p>
            <a:pPr marL="342900" indent="-342900" algn="just">
              <a:buFont typeface="+mj-lt"/>
              <a:buAutoNum type="arabicPeriod"/>
            </a:pPr>
            <a:r>
              <a:rPr lang="en-AU" sz="1800" dirty="0"/>
              <a:t>Does the cost of homes in Perth depend on its proximity to the central business district?</a:t>
            </a:r>
          </a:p>
          <a:p>
            <a:pPr marL="342900" indent="-342900" algn="just">
              <a:buFont typeface="+mj-lt"/>
              <a:buAutoNum type="arabicPeriod"/>
            </a:pPr>
            <a:endParaRPr lang="en-AU" sz="1800" dirty="0"/>
          </a:p>
          <a:p>
            <a:pPr marL="342900" indent="-342900" algn="just">
              <a:buFont typeface="+mj-lt"/>
              <a:buAutoNum type="arabicPeriod"/>
            </a:pPr>
            <a:r>
              <a:rPr lang="en-AU" sz="1800" dirty="0"/>
              <a:t>Are house costs and the quality of the neighbourhood schools correlated? Examine if homes that are close to schools tend to sell for more money</a:t>
            </a:r>
            <a:r>
              <a:rPr lang="en-AU" dirty="0"/>
              <a:t>?</a:t>
            </a:r>
          </a:p>
          <a:p>
            <a:pPr marL="342900" indent="-342900" algn="just">
              <a:buFont typeface="+mj-lt"/>
              <a:buAutoNum type="arabicPeriod"/>
            </a:pPr>
            <a:endParaRPr lang="en-AU" dirty="0"/>
          </a:p>
          <a:p>
            <a:pPr marL="342900" indent="-342900" algn="just">
              <a:buFont typeface="+mj-lt"/>
              <a:buAutoNum type="arabicPeriod"/>
            </a:pPr>
            <a:r>
              <a:rPr lang="en-AU" sz="1800" dirty="0"/>
              <a:t>Does the cost of homes in Perth depend on its closeness to public transit (such as railway stations and bus stops)? Investigate if houses close to points of public transportation tend to be more expensive than those further away?</a:t>
            </a:r>
          </a:p>
          <a:p>
            <a:pPr marL="342900" indent="-342900" algn="just">
              <a:buFont typeface="+mj-lt"/>
              <a:buAutoNum type="arabicPeriod"/>
            </a:pPr>
            <a:endParaRPr lang="en-AU" sz="1800" dirty="0"/>
          </a:p>
          <a:p>
            <a:pPr marL="342900" indent="-342900" algn="just">
              <a:buFont typeface="+mj-lt"/>
              <a:buAutoNum type="arabicPeriod"/>
            </a:pPr>
            <a:r>
              <a:rPr lang="en-AU" sz="1800" dirty="0"/>
              <a:t>Does house characteristics including land area, floor area, number of bedrooms, number of bathrooms, have any influence on the housing prices? </a:t>
            </a:r>
          </a:p>
          <a:p>
            <a:pPr marL="342900" indent="-342900" algn="just">
              <a:buFont typeface="+mj-lt"/>
              <a:buAutoNum type="arabicPeriod"/>
            </a:pPr>
            <a:endParaRPr lang="en-AU"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2).png"/>
          <p:cNvPicPr>
            <a:picLocks noChangeAspect="1"/>
          </p:cNvPicPr>
          <p:nvPr/>
        </p:nvPicPr>
        <p:blipFill>
          <a:blip r:embed="rId2" cstate="print"/>
          <a:stretch>
            <a:fillRect/>
          </a:stretch>
        </p:blipFill>
        <p:spPr>
          <a:xfrm>
            <a:off x="172946" y="1309687"/>
            <a:ext cx="8774539" cy="5319713"/>
          </a:xfrm>
          <a:prstGeom prst="rect">
            <a:avLst/>
          </a:prstGeom>
        </p:spPr>
      </p:pic>
      <p:sp>
        <p:nvSpPr>
          <p:cNvPr id="3" name="TextBox 2"/>
          <p:cNvSpPr txBox="1"/>
          <p:nvPr/>
        </p:nvSpPr>
        <p:spPr>
          <a:xfrm>
            <a:off x="144954" y="533400"/>
            <a:ext cx="8774539" cy="584775"/>
          </a:xfrm>
          <a:prstGeom prst="rect">
            <a:avLst/>
          </a:prstGeom>
          <a:noFill/>
        </p:spPr>
        <p:txBody>
          <a:bodyPr wrap="square" rtlCol="0">
            <a:spAutoFit/>
          </a:bodyPr>
          <a:lstStyle/>
          <a:p>
            <a:pPr algn="ctr"/>
            <a:r>
              <a:rPr lang="en-AU" sz="1600" dirty="0"/>
              <a:t>This graph represent the total houses sales per year, this is showing that the houses sold per year has steadily increased even during the time of the largest commodity price fall during 2014 and 2015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descr="imag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pic>
        <p:nvPicPr>
          <p:cNvPr id="4" name="Picture 3" descr="Average House Prices Over the Years (2010 onwards).jpg"/>
          <p:cNvPicPr>
            <a:picLocks noChangeAspect="1"/>
          </p:cNvPicPr>
          <p:nvPr/>
        </p:nvPicPr>
        <p:blipFill>
          <a:blip r:embed="rId2" cstate="print"/>
          <a:stretch>
            <a:fillRect/>
          </a:stretch>
        </p:blipFill>
        <p:spPr>
          <a:xfrm>
            <a:off x="139937" y="1676400"/>
            <a:ext cx="8864126" cy="4826776"/>
          </a:xfrm>
          <a:prstGeom prst="rect">
            <a:avLst/>
          </a:prstGeom>
        </p:spPr>
      </p:pic>
      <p:sp>
        <p:nvSpPr>
          <p:cNvPr id="2" name="TextBox 1">
            <a:extLst>
              <a:ext uri="{FF2B5EF4-FFF2-40B4-BE49-F238E27FC236}">
                <a16:creationId xmlns:a16="http://schemas.microsoft.com/office/drawing/2014/main" id="{B4A57A86-C519-9A01-C165-68B4775C0129}"/>
              </a:ext>
            </a:extLst>
          </p:cNvPr>
          <p:cNvSpPr txBox="1"/>
          <p:nvPr/>
        </p:nvSpPr>
        <p:spPr>
          <a:xfrm>
            <a:off x="184730" y="914400"/>
            <a:ext cx="8774539" cy="584775"/>
          </a:xfrm>
          <a:prstGeom prst="rect">
            <a:avLst/>
          </a:prstGeom>
          <a:noFill/>
        </p:spPr>
        <p:txBody>
          <a:bodyPr wrap="square" rtlCol="0">
            <a:spAutoFit/>
          </a:bodyPr>
          <a:lstStyle/>
          <a:p>
            <a:pPr algn="ctr"/>
            <a:r>
              <a:rPr lang="en-AU" sz="1600" dirty="0"/>
              <a:t>This graph represents the total sold properties during the years listed showing also the percentage variance in total sales compared to the previous year.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6).png"/>
          <p:cNvPicPr>
            <a:picLocks noChangeAspect="1"/>
          </p:cNvPicPr>
          <p:nvPr/>
        </p:nvPicPr>
        <p:blipFill>
          <a:blip r:embed="rId2" cstate="print"/>
          <a:stretch>
            <a:fillRect/>
          </a:stretch>
        </p:blipFill>
        <p:spPr>
          <a:xfrm>
            <a:off x="319316" y="2514600"/>
            <a:ext cx="8505368" cy="35051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384A606-5166-EA2A-5AF0-C93B093CD606}"/>
              </a:ext>
            </a:extLst>
          </p:cNvPr>
          <p:cNvGraphicFramePr/>
          <p:nvPr>
            <p:extLst>
              <p:ext uri="{D42A27DB-BD31-4B8C-83A1-F6EECF244321}">
                <p14:modId xmlns:p14="http://schemas.microsoft.com/office/powerpoint/2010/main" val="1876497733"/>
              </p:ext>
            </p:extLst>
          </p:nvPr>
        </p:nvGraphicFramePr>
        <p:xfrm>
          <a:off x="990600" y="965200"/>
          <a:ext cx="71628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39DD11DD-3EDE-0CF1-3F68-F1F2C57394D5}"/>
              </a:ext>
            </a:extLst>
          </p:cNvPr>
          <p:cNvSpPr txBox="1"/>
          <p:nvPr/>
        </p:nvSpPr>
        <p:spPr>
          <a:xfrm>
            <a:off x="1638300" y="1447800"/>
            <a:ext cx="5867400" cy="830997"/>
          </a:xfrm>
          <a:prstGeom prst="rect">
            <a:avLst/>
          </a:prstGeom>
          <a:noFill/>
        </p:spPr>
        <p:txBody>
          <a:bodyPr wrap="square" rtlCol="0">
            <a:spAutoFit/>
          </a:bodyPr>
          <a:lstStyle/>
          <a:p>
            <a:pPr algn="ctr">
              <a:buNone/>
            </a:pPr>
            <a:r>
              <a:rPr lang="en-IN" sz="2400" b="1" dirty="0">
                <a:solidFill>
                  <a:schemeClr val="tx2">
                    <a:lumMod val="75000"/>
                  </a:schemeClr>
                </a:solidFill>
              </a:rPr>
              <a:t>Does </a:t>
            </a:r>
            <a:r>
              <a:rPr lang="en-US" sz="2400" b="1" dirty="0">
                <a:solidFill>
                  <a:schemeClr val="tx2">
                    <a:lumMod val="75000"/>
                  </a:schemeClr>
                </a:solidFill>
              </a:rPr>
              <a:t>location characteristics impact housing prices in Perth?</a:t>
            </a:r>
            <a:endParaRPr lang="en-AU" sz="2400" b="1" dirty="0">
              <a:solidFill>
                <a:schemeClr val="tx2">
                  <a:lumMod val="75000"/>
                </a:schemeClr>
              </a:solidFill>
            </a:endParaRPr>
          </a:p>
        </p:txBody>
      </p:sp>
    </p:spTree>
    <p:extLst>
      <p:ext uri="{BB962C8B-B14F-4D97-AF65-F5344CB8AC3E}">
        <p14:creationId xmlns:p14="http://schemas.microsoft.com/office/powerpoint/2010/main" val="383144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stribution_of_Average_Houses_Sold_vs_Distance_from_CBD.jpg"/>
          <p:cNvPicPr>
            <a:picLocks noChangeAspect="1"/>
          </p:cNvPicPr>
          <p:nvPr/>
        </p:nvPicPr>
        <p:blipFill>
          <a:blip r:embed="rId2" cstate="print"/>
          <a:stretch>
            <a:fillRect/>
          </a:stretch>
        </p:blipFill>
        <p:spPr>
          <a:xfrm>
            <a:off x="201801" y="762000"/>
            <a:ext cx="8740398" cy="55771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1693</TotalTime>
  <Words>1198</Words>
  <Application>Microsoft Office PowerPoint</Application>
  <PresentationFormat>On-screen Show (4:3)</PresentationFormat>
  <Paragraphs>64</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Abadi</vt:lpstr>
      <vt:lpstr>Arial</vt:lpstr>
      <vt:lpstr>Calibri</vt:lpstr>
      <vt:lpstr>Söhne</vt:lpstr>
      <vt:lpstr>var(--jp-code-font-family)</vt:lpstr>
      <vt:lpstr>Wingdings</vt:lpstr>
      <vt:lpstr>Office Theme</vt:lpstr>
      <vt:lpstr>Real Estate Sales in Perth  2010 to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Perth Real Estate Analysis  2010 - 2021</dc:title>
  <dc:creator>Aaron bilbow</dc:creator>
  <cp:lastModifiedBy>athira reji</cp:lastModifiedBy>
  <cp:revision>158</cp:revision>
  <dcterms:created xsi:type="dcterms:W3CDTF">2023-09-04T12:11:59Z</dcterms:created>
  <dcterms:modified xsi:type="dcterms:W3CDTF">2023-09-06T14:03:57Z</dcterms:modified>
</cp:coreProperties>
</file>